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 id="280" r:id="rId27"/>
    <p:sldId id="283" r:id="rId28"/>
    <p:sldId id="281"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60"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Ορθογώνιο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Ευθεία γραμμή σύνδεσης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Τίτλο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Στυλ κύριου τίτλου</a:t>
            </a:r>
            <a:endParaRPr kumimoji="0" lang="en-US"/>
          </a:p>
        </p:txBody>
      </p:sp>
      <p:sp>
        <p:nvSpPr>
          <p:cNvPr id="25" name="Υπότιτλο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31" name="Θέση ημερομηνίας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2853615-BFDE-46DE-814C-47EC6EF6D371}" type="datetimeFigureOut">
              <a:rPr lang="el-GR" smtClean="0"/>
              <a:t>24/6/2022</a:t>
            </a:fld>
            <a:endParaRPr lang="el-GR"/>
          </a:p>
        </p:txBody>
      </p:sp>
      <p:sp>
        <p:nvSpPr>
          <p:cNvPr id="18" name="Θέση υποσέλιδου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Θέση αριθμού διαφάνειας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DF53439-851E-44AD-84B1-B6BFC3D0C743}"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t>24/6/2022</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274955"/>
            <a:ext cx="1524000" cy="5851525"/>
          </a:xfrm>
        </p:spPr>
        <p:txBody>
          <a:bodyPr vert="eaVert" ancho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4242816" y="6557946"/>
            <a:ext cx="2002464" cy="226902"/>
          </a:xfrm>
        </p:spPr>
        <p:txBody>
          <a:bodyPr/>
          <a:lstStyle>
            <a:extLst/>
          </a:lstStyle>
          <a:p>
            <a:fld id="{F2853615-BFDE-46DE-814C-47EC6EF6D371}" type="datetimeFigureOut">
              <a:rPr lang="el-GR" smtClean="0"/>
              <a:t>24/6/2022</a:t>
            </a:fld>
            <a:endParaRPr lang="el-GR"/>
          </a:p>
        </p:txBody>
      </p:sp>
      <p:sp>
        <p:nvSpPr>
          <p:cNvPr id="5" name="Θέση υποσέλιδου 4"/>
          <p:cNvSpPr>
            <a:spLocks noGrp="1"/>
          </p:cNvSpPr>
          <p:nvPr>
            <p:ph type="ftr" sz="quarter" idx="11"/>
          </p:nvPr>
        </p:nvSpPr>
        <p:spPr>
          <a:xfrm>
            <a:off x="457200" y="6556248"/>
            <a:ext cx="3657600" cy="228600"/>
          </a:xfrm>
        </p:spPr>
        <p:txBody>
          <a:bodyPr/>
          <a:lstStyle>
            <a:extLst/>
          </a:lstStyle>
          <a:p>
            <a:endParaRPr lang="el-GR"/>
          </a:p>
        </p:txBody>
      </p:sp>
      <p:sp>
        <p:nvSpPr>
          <p:cNvPr id="6" name="Θέση αριθμού διαφάνειας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t>24/6/2022</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2853615-BFDE-46DE-814C-47EC6EF6D371}" type="datetimeFigureOut">
              <a:rPr lang="el-GR" smtClean="0"/>
              <a:t>24/6/2022</a:t>
            </a:fld>
            <a:endParaRPr lang="el-GR"/>
          </a:p>
        </p:txBody>
      </p:sp>
      <p:sp>
        <p:nvSpPr>
          <p:cNvPr id="5" name="Θέση υποσέλιδου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Θέση αριθμού διαφάνειας 5"/>
          <p:cNvSpPr>
            <a:spLocks noGrp="1"/>
          </p:cNvSpPr>
          <p:nvPr>
            <p:ph type="sldNum" sz="quarter" idx="12"/>
          </p:nvPr>
        </p:nvSpPr>
        <p:spPr>
          <a:xfrm>
            <a:off x="6733952" y="6555112"/>
            <a:ext cx="588336" cy="228600"/>
          </a:xfrm>
        </p:spPr>
        <p:txBody>
          <a:bodyPr/>
          <a:lstStyle>
            <a:extLst/>
          </a:lstStyle>
          <a:p>
            <a:fld id="{3DF53439-851E-44AD-84B1-B6BFC3D0C743}"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t>24/6/2022</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nchor="b"/>
          <a:lstStyle>
            <a:lvl1pPr>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F2853615-BFDE-46DE-814C-47EC6EF6D371}" type="datetimeFigureOut">
              <a:rPr lang="el-GR" smtClean="0"/>
              <a:t>24/6/2022</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F2853615-BFDE-46DE-814C-47EC6EF6D371}" type="datetimeFigureOut">
              <a:rPr lang="el-GR" smtClean="0"/>
              <a:t>24/6/2022</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solidFill>
                  <a:schemeClr val="tx2"/>
                </a:solidFill>
              </a:defRPr>
            </a:lvl1pPr>
            <a:extLst/>
          </a:lstStyle>
          <a:p>
            <a:fld id="{F2853615-BFDE-46DE-814C-47EC6EF6D371}" type="datetimeFigureOut">
              <a:rPr lang="el-GR" smtClean="0"/>
              <a:t>24/6/2022</a:t>
            </a:fld>
            <a:endParaRPr lang="el-GR"/>
          </a:p>
        </p:txBody>
      </p:sp>
      <p:sp>
        <p:nvSpPr>
          <p:cNvPr id="3" name="Θέση υποσέλιδου 2"/>
          <p:cNvSpPr>
            <a:spLocks noGrp="1"/>
          </p:cNvSpPr>
          <p:nvPr>
            <p:ph type="ftr" sz="quarter" idx="11"/>
          </p:nvPr>
        </p:nvSpPr>
        <p:spPr/>
        <p:txBody>
          <a:bodyPr/>
          <a:lstStyle>
            <a:lvl1pPr>
              <a:defRPr>
                <a:solidFill>
                  <a:schemeClr val="tx2"/>
                </a:solidFill>
              </a:defRPr>
            </a:lvl1pPr>
            <a:extLst/>
          </a:lstStyle>
          <a:p>
            <a:endParaRPr lang="el-GR"/>
          </a:p>
        </p:txBody>
      </p:sp>
      <p:sp>
        <p:nvSpPr>
          <p:cNvPr id="4" name="Θέση αριθμού διαφάνειας 3"/>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t>24/6/2022</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Ορθογώνιο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Ορθογώνιο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Τίτλο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Στυλ κύριου τίτλου</a:t>
            </a:r>
            <a:endParaRPr kumimoji="0" lang="en-US" dirty="0"/>
          </a:p>
        </p:txBody>
      </p:sp>
      <p:sp>
        <p:nvSpPr>
          <p:cNvPr id="4" name="Θέση κειμένου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t>24/6/2022</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t>‹#›</a:t>
            </a:fld>
            <a:endParaRPr lang="el-GR"/>
          </a:p>
        </p:txBody>
      </p:sp>
      <p:sp>
        <p:nvSpPr>
          <p:cNvPr id="10" name="Θέση εικόνας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Ορθογώνιο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Θέση τίτλου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Στυλ κύριου τίτλου</a:t>
            </a:r>
            <a:endParaRPr kumimoji="0" lang="en-US"/>
          </a:p>
        </p:txBody>
      </p:sp>
      <p:sp>
        <p:nvSpPr>
          <p:cNvPr id="31" name="Θέση κειμένου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Θέση ημερομηνίας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2853615-BFDE-46DE-814C-47EC6EF6D371}" type="datetimeFigureOut">
              <a:rPr lang="el-GR" smtClean="0"/>
              <a:t>24/6/2022</a:t>
            </a:fld>
            <a:endParaRPr lang="el-GR"/>
          </a:p>
        </p:txBody>
      </p:sp>
      <p:sp>
        <p:nvSpPr>
          <p:cNvPr id="4" name="Θέση υποσέλιδου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Θέση αριθμού διαφάνειας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smtClean="0"/>
              <a:t>MARKETING</a:t>
            </a:r>
            <a:r>
              <a:rPr lang="el-GR" dirty="0" smtClean="0"/>
              <a:t> ΚΑΙ ΕΠΙΚΟΙΝΩΝΙΑ</a:t>
            </a:r>
            <a:endParaRPr lang="el-GR" dirty="0"/>
          </a:p>
        </p:txBody>
      </p:sp>
      <p:sp>
        <p:nvSpPr>
          <p:cNvPr id="3" name="Υπότιτλος 2"/>
          <p:cNvSpPr>
            <a:spLocks noGrp="1"/>
          </p:cNvSpPr>
          <p:nvPr>
            <p:ph type="subTitle" idx="1"/>
          </p:nvPr>
        </p:nvSpPr>
        <p:spPr>
          <a:xfrm>
            <a:off x="3354442" y="3539864"/>
            <a:ext cx="5114778" cy="2337408"/>
          </a:xfrm>
        </p:spPr>
        <p:txBody>
          <a:bodyPr>
            <a:normAutofit/>
          </a:bodyPr>
          <a:lstStyle/>
          <a:p>
            <a:pPr algn="ctr"/>
            <a:r>
              <a:rPr lang="en-US" dirty="0" smtClean="0"/>
              <a:t>MARKETING</a:t>
            </a:r>
            <a:endParaRPr lang="el-GR" dirty="0" smtClean="0"/>
          </a:p>
          <a:p>
            <a:pPr algn="ctr"/>
            <a:r>
              <a:rPr lang="el-GR" dirty="0" smtClean="0"/>
              <a:t>ΕΠΙΚΟΙΝΩΝΙΑ</a:t>
            </a:r>
          </a:p>
          <a:p>
            <a:pPr algn="ctr"/>
            <a:r>
              <a:rPr lang="el-GR" dirty="0" smtClean="0"/>
              <a:t>ΔΗΜΟΣΙΕΣ ΣΧΕΣΕΙΣ</a:t>
            </a:r>
          </a:p>
          <a:p>
            <a:pPr algn="ctr"/>
            <a:r>
              <a:rPr lang="el-GR" dirty="0" smtClean="0"/>
              <a:t>ΠΡΟΣΤΑΣΙΑ ΔΕΔΟΜΕΝΩΝ</a:t>
            </a:r>
            <a:endParaRPr lang="el-GR" dirty="0"/>
          </a:p>
        </p:txBody>
      </p:sp>
    </p:spTree>
    <p:extLst>
      <p:ext uri="{BB962C8B-B14F-4D97-AF65-F5344CB8AC3E}">
        <p14:creationId xmlns:p14="http://schemas.microsoft.com/office/powerpoint/2010/main" val="2476953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πληροφορια</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ταυτόσημη </a:t>
            </a:r>
            <a:r>
              <a:rPr lang="el-GR" dirty="0"/>
              <a:t>με την είδηση </a:t>
            </a:r>
            <a:endParaRPr lang="el-GR" dirty="0" smtClean="0"/>
          </a:p>
          <a:p>
            <a:pPr lvl="1"/>
            <a:r>
              <a:rPr lang="el-GR" dirty="0" smtClean="0"/>
              <a:t>η </a:t>
            </a:r>
            <a:r>
              <a:rPr lang="el-GR" dirty="0"/>
              <a:t>είδηση (τα νέα) αποτελεί ένα στοιχείο στο οποίο ενσωματώνεται μια πληροφορία για τις πράξεις, τις σκέψεις ή τα </a:t>
            </a:r>
            <a:r>
              <a:rPr lang="el-GR" dirty="0" smtClean="0"/>
              <a:t>γεγονότα</a:t>
            </a:r>
          </a:p>
          <a:p>
            <a:pPr lvl="1"/>
            <a:r>
              <a:rPr lang="el-GR" dirty="0" smtClean="0"/>
              <a:t>Είδηση </a:t>
            </a:r>
            <a:r>
              <a:rPr lang="el-GR" dirty="0"/>
              <a:t>είναι η περιγραφή ενός τέτοιου γεγονότος, πραγματικού ή φανταστικού, αποδειγμένου ή </a:t>
            </a:r>
            <a:r>
              <a:rPr lang="el-GR" dirty="0" smtClean="0"/>
              <a:t>μη </a:t>
            </a:r>
            <a:endParaRPr lang="el-GR" dirty="0"/>
          </a:p>
          <a:p>
            <a:endParaRPr lang="el-GR" dirty="0"/>
          </a:p>
          <a:p>
            <a:r>
              <a:rPr lang="el-GR" dirty="0" smtClean="0"/>
              <a:t>αποτελεί </a:t>
            </a:r>
            <a:r>
              <a:rPr lang="el-GR" dirty="0"/>
              <a:t>ένα "μαθηματικό" μέγεθος αντίθετο προς την "</a:t>
            </a:r>
            <a:r>
              <a:rPr lang="el-GR" dirty="0" smtClean="0"/>
              <a:t>αμφιβολία"</a:t>
            </a:r>
            <a:endParaRPr lang="el-GR" dirty="0"/>
          </a:p>
          <a:p>
            <a:pPr lvl="1"/>
            <a:r>
              <a:rPr lang="el-GR" dirty="0" smtClean="0"/>
              <a:t>γίνεται </a:t>
            </a:r>
            <a:r>
              <a:rPr lang="el-GR" dirty="0"/>
              <a:t>λόγος για "διάδοση" ή "</a:t>
            </a:r>
            <a:r>
              <a:rPr lang="el-GR" dirty="0" smtClean="0"/>
              <a:t>ψίθυρο«</a:t>
            </a:r>
          </a:p>
          <a:p>
            <a:pPr lvl="1"/>
            <a:r>
              <a:rPr lang="el-GR" dirty="0" smtClean="0"/>
              <a:t>ο μηχανισμός </a:t>
            </a:r>
            <a:r>
              <a:rPr lang="el-GR" dirty="0"/>
              <a:t>διάδοσης των ψιθύρων μπορεί να είναι τυχαίος. μπορεί, όμως, να </a:t>
            </a:r>
            <a:r>
              <a:rPr lang="el-GR" dirty="0" smtClean="0"/>
              <a:t>δημιουργούνται </a:t>
            </a:r>
            <a:r>
              <a:rPr lang="el-GR" dirty="0"/>
              <a:t>δρόμοι παράλληλοι που ενισχύουν τον ψίθυρο </a:t>
            </a:r>
          </a:p>
          <a:p>
            <a:endParaRPr lang="el-GR" dirty="0"/>
          </a:p>
        </p:txBody>
      </p:sp>
    </p:spTree>
    <p:extLst>
      <p:ext uri="{BB962C8B-B14F-4D97-AF65-F5344CB8AC3E}">
        <p14:creationId xmlns:p14="http://schemas.microsoft.com/office/powerpoint/2010/main" val="322059736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Εκδόσεις </a:t>
            </a:r>
            <a:r>
              <a:rPr lang="el-GR" dirty="0" smtClean="0"/>
              <a:t>– Δημοσιεύσεις</a:t>
            </a:r>
          </a:p>
          <a:p>
            <a:pPr lvl="1"/>
            <a:r>
              <a:rPr lang="el-GR" dirty="0" smtClean="0"/>
              <a:t>Πρόκειται </a:t>
            </a:r>
            <a:r>
              <a:rPr lang="el-GR" dirty="0"/>
              <a:t>για έναν εσωτερικό τρόπο επικοινωνίας της εργασιακής ομάδας. Ωστόσο, σε πολλές περιπτώσεις οι εκδόσεις διευκολύνουν την επικοινωνία της ομάδας τόσο με τις άλλες εργασιακές ομάδες, με το σύνολο του οργανισμού όσο και με το εξωτερικό </a:t>
            </a:r>
            <a:r>
              <a:rPr lang="el-GR" dirty="0" smtClean="0"/>
              <a:t>περιβάλλον</a:t>
            </a:r>
            <a:r>
              <a:rPr lang="el-GR" dirty="0"/>
              <a:t>. </a:t>
            </a:r>
          </a:p>
        </p:txBody>
      </p:sp>
    </p:spTree>
    <p:extLst>
      <p:ext uri="{BB962C8B-B14F-4D97-AF65-F5344CB8AC3E}">
        <p14:creationId xmlns:p14="http://schemas.microsoft.com/office/powerpoint/2010/main" val="18493975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Παροχή συμβουλών στα μέλη της </a:t>
            </a:r>
            <a:r>
              <a:rPr lang="el-GR" dirty="0" smtClean="0"/>
              <a:t>ομάδας</a:t>
            </a:r>
          </a:p>
          <a:p>
            <a:pPr lvl="1"/>
            <a:r>
              <a:rPr lang="el-GR" dirty="0" smtClean="0"/>
              <a:t>Η </a:t>
            </a:r>
            <a:r>
              <a:rPr lang="el-GR" dirty="0"/>
              <a:t>μέθοδος αυτή εφαρμόζεται αποκλειστικά ως </a:t>
            </a:r>
            <a:r>
              <a:rPr lang="el-GR" dirty="0" smtClean="0"/>
              <a:t>επικοινωνιακή </a:t>
            </a:r>
            <a:r>
              <a:rPr lang="el-GR" dirty="0"/>
              <a:t>διαδικασία μέσα στα πλαίσια της ομάδας. Στηρίζεται στην άμεση επαφή με τα μέλη της ομάδας και τους παρέχει ένα σύστημα συμβουλών και υποστήριξης. </a:t>
            </a:r>
            <a:endParaRPr lang="el-GR" dirty="0" smtClean="0"/>
          </a:p>
          <a:p>
            <a:pPr lvl="1"/>
            <a:r>
              <a:rPr lang="el-GR" dirty="0" smtClean="0"/>
              <a:t>Τα </a:t>
            </a:r>
            <a:r>
              <a:rPr lang="el-GR" dirty="0"/>
              <a:t>θέματα τα οποία πραγματεύεται άπτονται των εξωτερικών γεγονότων που επηρεάζουν ωστόσο τη λειτουργία της ομάδας αλλά και προβλημάτων και καταστάσεων εντός του εργασιακού χώρου</a:t>
            </a:r>
            <a:r>
              <a:rPr lang="el-GR" dirty="0" smtClean="0"/>
              <a:t>.</a:t>
            </a:r>
            <a:endParaRPr lang="el-GR" dirty="0"/>
          </a:p>
        </p:txBody>
      </p:sp>
    </p:spTree>
    <p:extLst>
      <p:ext uri="{BB962C8B-B14F-4D97-AF65-F5344CB8AC3E}">
        <p14:creationId xmlns:p14="http://schemas.microsoft.com/office/powerpoint/2010/main" val="343188213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smtClean="0"/>
              <a:t>Συνέντευξη</a:t>
            </a:r>
          </a:p>
          <a:p>
            <a:pPr lvl="1"/>
            <a:r>
              <a:rPr lang="el-GR" dirty="0" smtClean="0"/>
              <a:t>Πρόκειται </a:t>
            </a:r>
            <a:r>
              <a:rPr lang="el-GR" dirty="0"/>
              <a:t>ξεκάθαρα για ένα είδος εσωτερική επικοινωνίας στα πλαίσια μιας </a:t>
            </a:r>
            <a:r>
              <a:rPr lang="el-GR" dirty="0" smtClean="0"/>
              <a:t>εργασιακής </a:t>
            </a:r>
            <a:r>
              <a:rPr lang="el-GR" dirty="0"/>
              <a:t>ομάδας. Έχει το στοιχείο της προσωπικής επικοινωνίας - επαφής ανάμεσα στον </a:t>
            </a:r>
            <a:r>
              <a:rPr lang="el-GR" dirty="0" err="1" smtClean="0"/>
              <a:t>συνεντευκτή</a:t>
            </a:r>
            <a:r>
              <a:rPr lang="el-GR" dirty="0" smtClean="0"/>
              <a:t> </a:t>
            </a:r>
            <a:r>
              <a:rPr lang="el-GR" dirty="0"/>
              <a:t>και τον συνεντευξιαζόμενο. </a:t>
            </a:r>
            <a:endParaRPr lang="el-GR" dirty="0" smtClean="0"/>
          </a:p>
          <a:p>
            <a:pPr lvl="1"/>
            <a:r>
              <a:rPr lang="el-GR" dirty="0" smtClean="0"/>
              <a:t>Αυτό </a:t>
            </a:r>
            <a:r>
              <a:rPr lang="el-GR" dirty="0"/>
              <a:t>το είδος επικοινωνίας χρησιμεύει κυρίως σε θέματα αξιολόγησης. Συγκεκριμένα όταν οι επιχειρήσεις κάνουν ετήσιους απολογισμούς σε σχέση με το προσωπικό, χρησιμοποιούν τις άμεσες συνεντεύξεις, προκειμένου να δουν το πώς νοιώθουν για παράδειγμα οι διάφορες ομάδες και κυρίως οι συμμετέχοντες μεταξύ τους αλλά και σε σχέση με τους προϊσταμένους τους. </a:t>
            </a:r>
            <a:endParaRPr lang="el-GR" dirty="0" smtClean="0"/>
          </a:p>
          <a:p>
            <a:pPr lvl="1"/>
            <a:r>
              <a:rPr lang="el-GR" dirty="0" smtClean="0"/>
              <a:t>Συγχρόνως </a:t>
            </a:r>
            <a:r>
              <a:rPr lang="el-GR" dirty="0"/>
              <a:t>δίνουν τη δυνατότητα της αξιολόγησης στους εργαζόμενους και σε σχέση με την ομάδα που ανήκουν αλλά και γενικότερα σε σχέση με τον οργανισμό στο σύνολό του.</a:t>
            </a:r>
          </a:p>
        </p:txBody>
      </p:sp>
    </p:spTree>
    <p:extLst>
      <p:ext uri="{BB962C8B-B14F-4D97-AF65-F5344CB8AC3E}">
        <p14:creationId xmlns:p14="http://schemas.microsoft.com/office/powerpoint/2010/main" val="319038874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Το </a:t>
            </a:r>
            <a:r>
              <a:rPr lang="el-GR" dirty="0" err="1" smtClean="0"/>
              <a:t>μειγμα</a:t>
            </a:r>
            <a:r>
              <a:rPr lang="el-GR" dirty="0" smtClean="0"/>
              <a:t> </a:t>
            </a:r>
            <a:r>
              <a:rPr lang="en-US" dirty="0" smtClean="0"/>
              <a:t>marketing</a:t>
            </a:r>
            <a:r>
              <a:rPr lang="el-GR" dirty="0"/>
              <a:t> </a:t>
            </a:r>
            <a:r>
              <a:rPr lang="el-GR" dirty="0" err="1" smtClean="0"/>
              <a:t>ωσ</a:t>
            </a:r>
            <a:r>
              <a:rPr lang="el-GR" dirty="0" smtClean="0"/>
              <a:t> </a:t>
            </a:r>
            <a:r>
              <a:rPr lang="el-GR" dirty="0" err="1" smtClean="0"/>
              <a:t>μεσο</a:t>
            </a:r>
            <a:r>
              <a:rPr lang="el-GR" dirty="0" smtClean="0"/>
              <a:t> </a:t>
            </a:r>
            <a:r>
              <a:rPr lang="el-GR" dirty="0" err="1" smtClean="0"/>
              <a:t>επικοινωνιασ</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Αιχμή του </a:t>
            </a:r>
            <a:r>
              <a:rPr lang="el-GR" dirty="0" err="1"/>
              <a:t>marketing</a:t>
            </a:r>
            <a:r>
              <a:rPr lang="el-GR" dirty="0"/>
              <a:t> είναι το </a:t>
            </a:r>
            <a:r>
              <a:rPr lang="el-GR" dirty="0" smtClean="0"/>
              <a:t>μήνυμα</a:t>
            </a:r>
          </a:p>
          <a:p>
            <a:pPr lvl="1"/>
            <a:r>
              <a:rPr lang="el-GR" dirty="0" smtClean="0"/>
              <a:t>που </a:t>
            </a:r>
            <a:r>
              <a:rPr lang="el-GR" dirty="0"/>
              <a:t>μεταβιβάζεται στους πιθανούς αγοραστές διαμέσου των διάφορων στοιχείων του συστήματος επικοινωνίας της επιχείρησης. </a:t>
            </a:r>
            <a:endParaRPr lang="el-GR" dirty="0" smtClean="0"/>
          </a:p>
          <a:p>
            <a:pPr lvl="1"/>
            <a:r>
              <a:rPr lang="el-GR" dirty="0" smtClean="0"/>
              <a:t>Μήνυμα </a:t>
            </a:r>
            <a:r>
              <a:rPr lang="el-GR" dirty="0"/>
              <a:t>είναι το </a:t>
            </a:r>
            <a:r>
              <a:rPr lang="el-GR" dirty="0" smtClean="0"/>
              <a:t>περιεχόμενο </a:t>
            </a:r>
            <a:r>
              <a:rPr lang="el-GR" dirty="0"/>
              <a:t>της συγκεκριμένης αναγγελίας ή η υπόσχεση που θέλει να στείλει η επιχείρηση στους </a:t>
            </a:r>
            <a:r>
              <a:rPr lang="el-GR" dirty="0" smtClean="0"/>
              <a:t>καταναλωτές </a:t>
            </a:r>
            <a:r>
              <a:rPr lang="el-GR" dirty="0"/>
              <a:t>του επιλεγμένου τμήματος της αγοράς. Όμως, τα μηνύματα που μεταδίδονται διαμέσου των στοιχείων του συστήματος επικοινωνίας (διαφήμιση, προσωπική πώληση, προώθηση πωλήσεων, δημόσιες σχέσεις) είναι μόνο ένα μέρος των μηνυμάτων, που εκπέμπει το πρόγραμμα της διεύθυνσης </a:t>
            </a:r>
            <a:r>
              <a:rPr lang="el-GR" dirty="0" err="1"/>
              <a:t>marketing</a:t>
            </a:r>
            <a:r>
              <a:rPr lang="el-GR" dirty="0"/>
              <a:t> προς τους πιθανούς αγοραστές. </a:t>
            </a:r>
            <a:endParaRPr lang="el-GR" dirty="0" smtClean="0"/>
          </a:p>
          <a:p>
            <a:pPr lvl="1"/>
            <a:r>
              <a:rPr lang="el-GR" dirty="0" smtClean="0"/>
              <a:t>Όταν </a:t>
            </a:r>
            <a:r>
              <a:rPr lang="el-GR" dirty="0"/>
              <a:t>το προϊόν της επιχείρησης πέσει στην αντίληψη του πιθανού αγοραστή, του δημιουργεί ορισμένες εντυπώσεις. Έτσι, το προϊόν </a:t>
            </a:r>
            <a:r>
              <a:rPr lang="el-GR" dirty="0" smtClean="0"/>
              <a:t>ενεργεί </a:t>
            </a:r>
            <a:r>
              <a:rPr lang="el-GR" dirty="0"/>
              <a:t>ως σύμβολο επικοινωνίας. Πραγματικά, το προϊόν καταλήγει να είναι προσωπικότητα η εικόνα στην αντίληψη του πιθανού αγοραστή, η οποία δημιουργείται από το σχέδιο του </a:t>
            </a:r>
            <a:r>
              <a:rPr lang="el-GR" dirty="0" smtClean="0"/>
              <a:t>προϊόντος</a:t>
            </a:r>
            <a:r>
              <a:rPr lang="el-GR" dirty="0"/>
              <a:t>, την εμφάνιση αυτού που το χρησιμοποιεί και από πολλούς άλλους παράγοντες</a:t>
            </a:r>
          </a:p>
        </p:txBody>
      </p:sp>
    </p:spTree>
    <p:extLst>
      <p:ext uri="{BB962C8B-B14F-4D97-AF65-F5344CB8AC3E}">
        <p14:creationId xmlns:p14="http://schemas.microsoft.com/office/powerpoint/2010/main" val="117833844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smtClean="0"/>
              <a:t>Το </a:t>
            </a:r>
            <a:r>
              <a:rPr lang="el-GR" dirty="0"/>
              <a:t>εμπορικό σήμα και η ονομασία του προϊόντος αποτελούν σύμβολα που μεταφέρουν μηνύματα στους πιθανούς αγοραστές. </a:t>
            </a:r>
            <a:endParaRPr lang="el-GR" dirty="0" smtClean="0"/>
          </a:p>
          <a:p>
            <a:r>
              <a:rPr lang="el-GR" dirty="0" smtClean="0"/>
              <a:t>Η </a:t>
            </a:r>
            <a:r>
              <a:rPr lang="el-GR" dirty="0"/>
              <a:t>συσκευασία, επίσης, μεταφέρει ιδέες οι οποίες μπορούν ν' αφαιρέσουν ή να προσθέσουν κάτι στην εικόνα του προϊόντος. </a:t>
            </a:r>
            <a:endParaRPr lang="el-GR" dirty="0" smtClean="0"/>
          </a:p>
          <a:p>
            <a:r>
              <a:rPr lang="el-GR" dirty="0" smtClean="0"/>
              <a:t>Η </a:t>
            </a:r>
            <a:r>
              <a:rPr lang="el-GR" dirty="0"/>
              <a:t>τιμή μεταφέρει γνώμες σχετικές με την ποιότητα και την εντύπωση που έχουν οι καταναλωτές για τους μεσάζοντες, που πωλούν το προϊόν. </a:t>
            </a:r>
            <a:endParaRPr lang="el-GR" dirty="0" smtClean="0"/>
          </a:p>
          <a:p>
            <a:r>
              <a:rPr lang="el-GR" dirty="0" smtClean="0"/>
              <a:t>Οι </a:t>
            </a:r>
            <a:r>
              <a:rPr lang="el-GR" dirty="0"/>
              <a:t>γνώμες αυτές μπορούν να προσθέσουν ή ν' αφαιρέσουν κάτι από την εικόνα του προϊόντος. </a:t>
            </a:r>
            <a:endParaRPr lang="el-GR" dirty="0" smtClean="0"/>
          </a:p>
          <a:p>
            <a:r>
              <a:rPr lang="el-GR" smtClean="0"/>
              <a:t>Η </a:t>
            </a:r>
            <a:r>
              <a:rPr lang="el-GR" dirty="0"/>
              <a:t>συνειδητοποίηση του τρόπου με τον οποίο οι παραπάνω παράγοντες προσθέτουν ή αφαιρούν από την εικόνα του προϊόντος αποδεικνύει τη σημασία τους ως βασικών μέσων επικοινωνίας της επιχείρησης</a:t>
            </a:r>
            <a:r>
              <a:rPr lang="el-GR"/>
              <a:t>. </a:t>
            </a:r>
            <a:endParaRPr lang="el-GR" smtClean="0"/>
          </a:p>
          <a:p>
            <a:r>
              <a:rPr lang="el-GR" smtClean="0"/>
              <a:t>Εν </a:t>
            </a:r>
            <a:r>
              <a:rPr lang="el-GR" dirty="0"/>
              <a:t>τούτοις, τα στοιχεία του συστήματος επικοινωνίας παραμένουν τα πρωταρχικά μέσα επικοινωνίας της επιχείρησης με τους πιθανούς αγοραστές. Αυτά θα βοηθήσουν τη διεύθυνση </a:t>
            </a:r>
            <a:r>
              <a:rPr lang="el-GR" dirty="0" err="1"/>
              <a:t>marketing</a:t>
            </a:r>
            <a:r>
              <a:rPr lang="el-GR" dirty="0"/>
              <a:t> να σχεδιάσει ένα αποτελεσματικότερο πρόγραμμα προβολής .</a:t>
            </a:r>
          </a:p>
        </p:txBody>
      </p:sp>
    </p:spTree>
    <p:extLst>
      <p:ext uri="{BB962C8B-B14F-4D97-AF65-F5344CB8AC3E}">
        <p14:creationId xmlns:p14="http://schemas.microsoft.com/office/powerpoint/2010/main" val="2156287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a:t>Μια πληροφορία, στην πιο πλατιά σημασία του όρου, προκύπτει απ' τη δράση του </a:t>
            </a:r>
            <a:r>
              <a:rPr lang="el-GR" b="1" dirty="0"/>
              <a:t>εξωτερικού περιβάλλοντος </a:t>
            </a:r>
            <a:r>
              <a:rPr lang="el-GR" dirty="0"/>
              <a:t>πάνω σ' ένα άτομο, δηλαδή σε μια φυσική δράση . </a:t>
            </a:r>
          </a:p>
          <a:p>
            <a:r>
              <a:rPr lang="el-GR" dirty="0" smtClean="0"/>
              <a:t>όλες </a:t>
            </a:r>
            <a:r>
              <a:rPr lang="el-GR" dirty="0"/>
              <a:t>οι φυσικές δράσεις του "εξωτερικού" </a:t>
            </a:r>
            <a:r>
              <a:rPr lang="el-GR" dirty="0" smtClean="0"/>
              <a:t>περιβάλλοντος </a:t>
            </a:r>
            <a:r>
              <a:rPr lang="el-GR" dirty="0"/>
              <a:t>που εκδηλώνονται με τη μορφή ερεθισμάτων στις περιφερικές νευρικές απολήξεις, δεν τις αντιλαμβάνεται ως πληροφορίες το ανθρώπινο όν που τις </a:t>
            </a:r>
            <a:r>
              <a:rPr lang="el-GR" dirty="0" smtClean="0"/>
              <a:t>δέχεται </a:t>
            </a:r>
            <a:endParaRPr lang="el-GR" dirty="0"/>
          </a:p>
          <a:p>
            <a:r>
              <a:rPr lang="el-GR" dirty="0" smtClean="0"/>
              <a:t>ένας </a:t>
            </a:r>
            <a:r>
              <a:rPr lang="el-GR" dirty="0"/>
              <a:t>φυσικός ερεθισμός, λ.χ. ένας θόρυβος, μια ξαφνική λάμψη, αποτελεί </a:t>
            </a:r>
            <a:r>
              <a:rPr lang="el-GR" b="1" dirty="0" smtClean="0"/>
              <a:t>πληροφορία</a:t>
            </a:r>
            <a:r>
              <a:rPr lang="el-GR" dirty="0" smtClean="0"/>
              <a:t> </a:t>
            </a:r>
            <a:r>
              <a:rPr lang="el-GR" dirty="0"/>
              <a:t>κάτω από ορισμένες περιστάσεις και σύμφωνα με προκαθορισμένες συμβάσεις, ενώ κάτω απ' άλλες περιστάσεις δεν είναι. </a:t>
            </a:r>
          </a:p>
          <a:p>
            <a:pPr algn="ctr"/>
            <a:r>
              <a:rPr lang="el-GR" u="sng" dirty="0"/>
              <a:t>Έτσι, ένας εξωτερικός ερεθισμός δεν αποτελεί πληροφορία, παρά μόνο αν έχει μια ψυχολογική αντανάκλαση.</a:t>
            </a:r>
          </a:p>
          <a:p>
            <a:endParaRPr lang="el-GR" dirty="0"/>
          </a:p>
        </p:txBody>
      </p:sp>
    </p:spTree>
    <p:extLst>
      <p:ext uri="{BB962C8B-B14F-4D97-AF65-F5344CB8AC3E}">
        <p14:creationId xmlns:p14="http://schemas.microsoft.com/office/powerpoint/2010/main" val="2962576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Στοιχεια</a:t>
            </a:r>
            <a:r>
              <a:rPr lang="el-GR" dirty="0" smtClean="0"/>
              <a:t> </a:t>
            </a:r>
            <a:r>
              <a:rPr lang="el-GR" dirty="0" err="1" smtClean="0"/>
              <a:t>πληροφοριασ</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το </a:t>
            </a:r>
            <a:r>
              <a:rPr lang="el-GR" dirty="0"/>
              <a:t>στοιχείο της μορφής (ή του φορέα), που στην πραγματικότητα αυτή μεταδίδεται μέσα από κάποιο δίαυλο (κανάλι) ["μέσο επικοινωνίας"],</a:t>
            </a:r>
          </a:p>
          <a:p>
            <a:r>
              <a:rPr lang="el-GR" dirty="0" smtClean="0"/>
              <a:t>το </a:t>
            </a:r>
            <a:r>
              <a:rPr lang="el-GR" dirty="0"/>
              <a:t>στοιχείο της αξίας, της σημασίας ή της σημαντικής που έχει για τον πομπό (αποστολέα) και για το δέκτη (λήπτη) αυτή η πληροφορία.</a:t>
            </a:r>
          </a:p>
          <a:p>
            <a:r>
              <a:rPr lang="el-GR" dirty="0" smtClean="0"/>
              <a:t>το </a:t>
            </a:r>
            <a:r>
              <a:rPr lang="el-GR" dirty="0"/>
              <a:t>στοιχείο του "νέου". Ένα φαινόμενο </a:t>
            </a:r>
            <a:r>
              <a:rPr lang="el-GR" dirty="0" err="1"/>
              <a:t>αντιλήψιμο</a:t>
            </a:r>
            <a:r>
              <a:rPr lang="el-GR" dirty="0"/>
              <a:t>, που διαρκεί αρκετό χρόνο, στην </a:t>
            </a:r>
            <a:r>
              <a:rPr lang="el-GR" dirty="0" err="1"/>
              <a:t>πραγματικότη</a:t>
            </a:r>
            <a:r>
              <a:rPr lang="el-GR" dirty="0"/>
              <a:t>-τα καταλήγει να μην προκαλεί ψυχολογική ("Σημαντική") εντύπωση, γιατί δημιουργεί "εθισμό".</a:t>
            </a:r>
          </a:p>
          <a:p>
            <a:endParaRPr lang="el-GR" dirty="0"/>
          </a:p>
        </p:txBody>
      </p:sp>
    </p:spTree>
    <p:extLst>
      <p:ext uri="{BB962C8B-B14F-4D97-AF65-F5344CB8AC3E}">
        <p14:creationId xmlns:p14="http://schemas.microsoft.com/office/powerpoint/2010/main" val="17364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Αισθηση</a:t>
            </a:r>
            <a:r>
              <a:rPr lang="el-GR" dirty="0" smtClean="0"/>
              <a:t> και </a:t>
            </a:r>
            <a:r>
              <a:rPr lang="el-GR" dirty="0" err="1" smtClean="0"/>
              <a:t>αντιληψη</a:t>
            </a:r>
            <a:endParaRPr lang="el-GR" dirty="0"/>
          </a:p>
        </p:txBody>
      </p:sp>
      <p:sp>
        <p:nvSpPr>
          <p:cNvPr id="3" name="Θέση περιεχομένου 2"/>
          <p:cNvSpPr>
            <a:spLocks noGrp="1"/>
          </p:cNvSpPr>
          <p:nvPr>
            <p:ph idx="1"/>
          </p:nvPr>
        </p:nvSpPr>
        <p:spPr/>
        <p:txBody>
          <a:bodyPr>
            <a:normAutofit/>
          </a:bodyPr>
          <a:lstStyle/>
          <a:p>
            <a:r>
              <a:rPr lang="el-GR" dirty="0" smtClean="0"/>
              <a:t>Οι </a:t>
            </a:r>
            <a:r>
              <a:rPr lang="el-GR" dirty="0"/>
              <a:t>εξωτερικοί ερεθισμοί πάνω στο ανθρώπινο σώμα προκαλούν οργανικές </a:t>
            </a:r>
            <a:r>
              <a:rPr lang="el-GR" dirty="0" smtClean="0"/>
              <a:t>αλλοιώσεις, οι οποίες προκαλούν </a:t>
            </a:r>
            <a:r>
              <a:rPr lang="el-GR" dirty="0"/>
              <a:t>ένα ψυχολογικό ή νοητικό φαινόμενο που χρονικά έπεται και μπορεί να διακριθεί σε τρεις </a:t>
            </a:r>
            <a:r>
              <a:rPr lang="el-GR" dirty="0" smtClean="0"/>
              <a:t>πράξεις</a:t>
            </a:r>
            <a:endParaRPr lang="el-GR" dirty="0"/>
          </a:p>
          <a:p>
            <a:pPr lvl="1"/>
            <a:r>
              <a:rPr lang="el-GR" dirty="0" smtClean="0"/>
              <a:t>κυρίως </a:t>
            </a:r>
            <a:r>
              <a:rPr lang="el-GR" dirty="0"/>
              <a:t>αντίληψη του φαινομένου στο </a:t>
            </a:r>
            <a:r>
              <a:rPr lang="el-GR" dirty="0" smtClean="0"/>
              <a:t>χώρο</a:t>
            </a:r>
          </a:p>
          <a:p>
            <a:pPr lvl="1"/>
            <a:r>
              <a:rPr lang="el-GR" dirty="0" smtClean="0"/>
              <a:t>αναπαράσταση </a:t>
            </a:r>
            <a:r>
              <a:rPr lang="el-GR" dirty="0"/>
              <a:t>του φαινομένου και σύνθεση των διαφόρων αισθήσεων που ερεθίστηκαν, </a:t>
            </a:r>
            <a:r>
              <a:rPr lang="el-GR" dirty="0" smtClean="0"/>
              <a:t>πιθανόν </a:t>
            </a:r>
            <a:r>
              <a:rPr lang="el-GR" dirty="0"/>
              <a:t>μέσω μιας συγκριτικής αντίληψης  που προσδιορίζει τα σύνολα που ανταποκρίνονται στο </a:t>
            </a:r>
            <a:r>
              <a:rPr lang="el-GR" dirty="0" smtClean="0"/>
              <a:t>φαινόμενο</a:t>
            </a:r>
          </a:p>
          <a:p>
            <a:pPr lvl="1"/>
            <a:r>
              <a:rPr lang="el-GR" dirty="0" smtClean="0"/>
              <a:t>συνειδητοποίηση </a:t>
            </a:r>
            <a:r>
              <a:rPr lang="el-GR" dirty="0"/>
              <a:t>του φαινομένου.</a:t>
            </a:r>
          </a:p>
          <a:p>
            <a:endParaRPr lang="el-GR" dirty="0"/>
          </a:p>
        </p:txBody>
      </p:sp>
    </p:spTree>
    <p:extLst>
      <p:ext uri="{BB962C8B-B14F-4D97-AF65-F5344CB8AC3E}">
        <p14:creationId xmlns:p14="http://schemas.microsoft.com/office/powerpoint/2010/main" val="2877521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smtClean="0"/>
              <a:t>Αν </a:t>
            </a:r>
            <a:r>
              <a:rPr lang="el-GR" dirty="0"/>
              <a:t>το φαινόμενο δεν έχει σημασία, συνήθως δεν το συνειδητοποιούμε</a:t>
            </a:r>
            <a:r>
              <a:rPr lang="el-GR" dirty="0" smtClean="0"/>
              <a:t>. Έτσι </a:t>
            </a:r>
            <a:r>
              <a:rPr lang="el-GR" dirty="0"/>
              <a:t>μπορούμε να πούμε ότι ονομάζομε πληροφορία ένα υλικό γεγονός και την αντίληψη του γεγονότος, όταν οι πράξεις που προκύπτουν από την αντίληψη αυτή είναι πιο ενδιαφέρουσες από την ίδια την αντίληψη. </a:t>
            </a:r>
          </a:p>
          <a:p>
            <a:r>
              <a:rPr lang="el-GR" dirty="0"/>
              <a:t>Αυτό σημαίνει </a:t>
            </a:r>
            <a:r>
              <a:rPr lang="el-GR" dirty="0" smtClean="0"/>
              <a:t>ότι</a:t>
            </a:r>
          </a:p>
          <a:p>
            <a:pPr lvl="1"/>
            <a:r>
              <a:rPr lang="el-GR" dirty="0" smtClean="0"/>
              <a:t>πληροφορία </a:t>
            </a:r>
            <a:r>
              <a:rPr lang="el-GR" dirty="0"/>
              <a:t>είναι ένα γεγονός με υλική υπόσταση (</a:t>
            </a:r>
            <a:r>
              <a:rPr lang="el-GR" dirty="0" smtClean="0"/>
              <a:t>μορφή)</a:t>
            </a:r>
          </a:p>
          <a:p>
            <a:pPr lvl="1"/>
            <a:r>
              <a:rPr lang="el-GR" dirty="0" smtClean="0"/>
              <a:t>πληροφορία </a:t>
            </a:r>
            <a:r>
              <a:rPr lang="el-GR" dirty="0"/>
              <a:t>είναι επίσης η αντίληψη μας για το γεγονός </a:t>
            </a:r>
            <a:r>
              <a:rPr lang="el-GR" dirty="0" smtClean="0"/>
              <a:t>αυτό</a:t>
            </a:r>
          </a:p>
          <a:p>
            <a:pPr lvl="1"/>
            <a:r>
              <a:rPr lang="el-GR" dirty="0" smtClean="0"/>
              <a:t>μια </a:t>
            </a:r>
            <a:r>
              <a:rPr lang="el-GR" dirty="0"/>
              <a:t>τέτοια πληροφορία για να είναι πληροφορία ("πληροφοριακή αντίληψη") πρέπει να προκαλεί μια πράξη (ή μια σειρά πράξεων) στο υποκείμενο, μια πράξη πνευματική (νοητική) ή φυσική που είναι πιο ουσιαστική από την ίδια την αντίληψη.</a:t>
            </a:r>
          </a:p>
          <a:p>
            <a:endParaRPr lang="el-GR" dirty="0"/>
          </a:p>
        </p:txBody>
      </p:sp>
    </p:spTree>
    <p:extLst>
      <p:ext uri="{BB962C8B-B14F-4D97-AF65-F5344CB8AC3E}">
        <p14:creationId xmlns:p14="http://schemas.microsoft.com/office/powerpoint/2010/main" val="1306961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πορισματα</a:t>
            </a:r>
            <a:endParaRPr lang="el-GR" dirty="0"/>
          </a:p>
        </p:txBody>
      </p:sp>
      <p:sp>
        <p:nvSpPr>
          <p:cNvPr id="3" name="Θέση περιεχομένου 2"/>
          <p:cNvSpPr>
            <a:spLocks noGrp="1"/>
          </p:cNvSpPr>
          <p:nvPr>
            <p:ph idx="1"/>
          </p:nvPr>
        </p:nvSpPr>
        <p:spPr/>
        <p:txBody>
          <a:bodyPr/>
          <a:lstStyle/>
          <a:p>
            <a:r>
              <a:rPr lang="el-GR" dirty="0" smtClean="0"/>
              <a:t>Είναι </a:t>
            </a:r>
            <a:r>
              <a:rPr lang="el-GR" dirty="0"/>
              <a:t>προφανές ότι σε κάθε σκόπιμη συμπεριφορά πρέπει να υπάρχει και ένα δίκτυο που την ελέγχει μέσω ενός μηχανισμού </a:t>
            </a:r>
            <a:r>
              <a:rPr lang="el-GR" dirty="0" err="1"/>
              <a:t>επανατροφοδότησης</a:t>
            </a:r>
            <a:r>
              <a:rPr lang="el-GR" dirty="0"/>
              <a:t> . </a:t>
            </a:r>
          </a:p>
          <a:p>
            <a:r>
              <a:rPr lang="el-GR" dirty="0" smtClean="0"/>
              <a:t>Σε </a:t>
            </a:r>
            <a:r>
              <a:rPr lang="el-GR" dirty="0"/>
              <a:t>πολύπλοκα συστήματα αυτοί οι μηχανισμοί ελέγχου πρέπει να ιεραρχούνται. </a:t>
            </a:r>
          </a:p>
          <a:p>
            <a:r>
              <a:rPr lang="el-GR" dirty="0" smtClean="0"/>
              <a:t>Όπου </a:t>
            </a:r>
            <a:r>
              <a:rPr lang="el-GR" dirty="0"/>
              <a:t>διαπιστώνεται η ύπαρξη δικτύων και διαδικασίας </a:t>
            </a:r>
            <a:r>
              <a:rPr lang="el-GR" dirty="0" err="1"/>
              <a:t>επανατροφοδότησης</a:t>
            </a:r>
            <a:r>
              <a:rPr lang="el-GR" dirty="0"/>
              <a:t>, η συμπεριφορά είναι πιθανότατα προσανατολισμένη προς την επίτευξη κάποιου σκοπού.</a:t>
            </a:r>
          </a:p>
          <a:p>
            <a:endParaRPr lang="el-GR" dirty="0"/>
          </a:p>
        </p:txBody>
      </p:sp>
    </p:spTree>
    <p:extLst>
      <p:ext uri="{BB962C8B-B14F-4D97-AF65-F5344CB8AC3E}">
        <p14:creationId xmlns:p14="http://schemas.microsoft.com/office/powerpoint/2010/main" val="2188487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πληροφοριεσ</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"Πληροφορίες"  είναι </a:t>
            </a:r>
            <a:endParaRPr lang="el-GR" dirty="0" smtClean="0"/>
          </a:p>
          <a:p>
            <a:pPr lvl="1"/>
            <a:r>
              <a:rPr lang="el-GR" dirty="0" err="1" smtClean="0"/>
              <a:t>ό,τιδήποτε</a:t>
            </a:r>
            <a:r>
              <a:rPr lang="el-GR" dirty="0" smtClean="0"/>
              <a:t> </a:t>
            </a:r>
            <a:r>
              <a:rPr lang="el-GR" dirty="0"/>
              <a:t>μπορεί ν' απόκτηση μια "μορφή"  μεταδόσιμη και </a:t>
            </a:r>
            <a:r>
              <a:rPr lang="el-GR" dirty="0" smtClean="0"/>
              <a:t>κατανοήσιμη</a:t>
            </a:r>
            <a:r>
              <a:rPr lang="el-GR" dirty="0"/>
              <a:t>, </a:t>
            </a:r>
            <a:endParaRPr lang="el-GR" dirty="0" smtClean="0"/>
          </a:p>
          <a:p>
            <a:pPr lvl="1"/>
            <a:r>
              <a:rPr lang="el-GR" dirty="0" err="1" smtClean="0"/>
              <a:t>ο,τιδήποτε</a:t>
            </a:r>
            <a:r>
              <a:rPr lang="el-GR" dirty="0" smtClean="0"/>
              <a:t> </a:t>
            </a:r>
            <a:r>
              <a:rPr lang="el-GR" dirty="0"/>
              <a:t>μπορεί να μεταφέρει έναν "ερεθισμό" , με την προϋπόθεση, φυσικά, ότι αυτός ο ερεθισμός είναι το ίδιο κατανοητός, από τον "πομπό" και το "δέκτη" και ότι κατά τη </a:t>
            </a:r>
            <a:r>
              <a:rPr lang="el-GR" dirty="0" smtClean="0"/>
              <a:t>μετάδοσή </a:t>
            </a:r>
            <a:r>
              <a:rPr lang="el-GR" dirty="0"/>
              <a:t>του δεν διαστρεβλώνεται τόσο πολύ ώστε ν' αλλοιώνει το μεταφερόμενο "μήνυμα".</a:t>
            </a:r>
          </a:p>
          <a:p>
            <a:r>
              <a:rPr lang="el-GR" dirty="0"/>
              <a:t>Έτσι, η "πληροφορία" μπορεί να έχει τη μορφή ήχου, φωτός, μηχανικής κίνησης, ηλεκτρικού ή χημικού σήματος, διάτρητης ή μαγνητικής καρτέλας ή ταινίας, μυρουδιάς κ.λπ. </a:t>
            </a:r>
            <a:endParaRPr lang="el-GR" dirty="0" smtClean="0"/>
          </a:p>
          <a:p>
            <a:r>
              <a:rPr lang="el-GR" dirty="0" smtClean="0"/>
              <a:t>Το </a:t>
            </a:r>
            <a:r>
              <a:rPr lang="el-GR" dirty="0"/>
              <a:t>βασικό </a:t>
            </a:r>
            <a:r>
              <a:rPr lang="el-GR" dirty="0" smtClean="0"/>
              <a:t>στοιχείο </a:t>
            </a:r>
            <a:r>
              <a:rPr lang="el-GR" dirty="0"/>
              <a:t>που μας ενδιαφέρει είναι όχι η μορφή και η ύλη με την οποία χτίστηκε ή μεταδόθηκε η </a:t>
            </a:r>
            <a:r>
              <a:rPr lang="el-GR" dirty="0" smtClean="0"/>
              <a:t>πληροφορία</a:t>
            </a:r>
            <a:r>
              <a:rPr lang="el-GR" dirty="0"/>
              <a:t>, </a:t>
            </a:r>
            <a:r>
              <a:rPr lang="el-GR" dirty="0" err="1"/>
              <a:t>αλλ</a:t>
            </a:r>
            <a:r>
              <a:rPr lang="el-GR" dirty="0"/>
              <a:t>' η διαδικασία της μετάδοσης που υπακούει σ' ορισμένους κοινούς νόμους.</a:t>
            </a:r>
          </a:p>
          <a:p>
            <a:endParaRPr lang="el-GR" dirty="0"/>
          </a:p>
        </p:txBody>
      </p:sp>
    </p:spTree>
    <p:extLst>
      <p:ext uri="{BB962C8B-B14F-4D97-AF65-F5344CB8AC3E}">
        <p14:creationId xmlns:p14="http://schemas.microsoft.com/office/powerpoint/2010/main" val="296332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Κυβερνητικη</a:t>
            </a:r>
            <a:r>
              <a:rPr lang="el-GR" dirty="0" smtClean="0"/>
              <a:t> και </a:t>
            </a:r>
            <a:r>
              <a:rPr lang="el-GR" dirty="0" err="1" smtClean="0"/>
              <a:t>πληροφορια</a:t>
            </a:r>
            <a:endParaRPr lang="el-GR" dirty="0"/>
          </a:p>
        </p:txBody>
      </p:sp>
      <p:sp>
        <p:nvSpPr>
          <p:cNvPr id="3" name="Θέση περιεχομένου 2"/>
          <p:cNvSpPr>
            <a:spLocks noGrp="1"/>
          </p:cNvSpPr>
          <p:nvPr>
            <p:ph idx="1"/>
          </p:nvPr>
        </p:nvSpPr>
        <p:spPr/>
        <p:txBody>
          <a:bodyPr/>
          <a:lstStyle/>
          <a:p>
            <a:r>
              <a:rPr lang="el-GR" dirty="0"/>
              <a:t>Την Κυβερνητική απασχολεί η μετάδοση και όχι η ίδια η πληροφορία. </a:t>
            </a:r>
          </a:p>
          <a:p>
            <a:r>
              <a:rPr lang="el-GR" dirty="0" smtClean="0"/>
              <a:t>όλα </a:t>
            </a:r>
            <a:r>
              <a:rPr lang="el-GR" dirty="0"/>
              <a:t>τα κυβερνητικά συστήματα ελέγχου περιλαμβάνουν πολλά κοινά στοιχεία, όπως:</a:t>
            </a:r>
          </a:p>
          <a:p>
            <a:pPr lvl="1"/>
            <a:r>
              <a:rPr lang="el-GR" dirty="0" smtClean="0"/>
              <a:t>τους </a:t>
            </a:r>
            <a:r>
              <a:rPr lang="el-GR" dirty="0"/>
              <a:t>μηχανισμούς </a:t>
            </a:r>
            <a:r>
              <a:rPr lang="el-GR" dirty="0" err="1" smtClean="0"/>
              <a:t>αναπληροφόρησης</a:t>
            </a:r>
            <a:endParaRPr lang="el-GR" dirty="0" smtClean="0"/>
          </a:p>
          <a:p>
            <a:pPr lvl="1"/>
            <a:r>
              <a:rPr lang="el-GR" dirty="0" smtClean="0"/>
              <a:t>τη </a:t>
            </a:r>
            <a:r>
              <a:rPr lang="el-GR" dirty="0"/>
              <a:t>λήψη, ταξινόμηση, απομνημόνευση κ.λπ. των πληροφοριών.</a:t>
            </a:r>
          </a:p>
          <a:p>
            <a:endParaRPr lang="el-GR" dirty="0"/>
          </a:p>
        </p:txBody>
      </p:sp>
    </p:spTree>
    <p:extLst>
      <p:ext uri="{BB962C8B-B14F-4D97-AF65-F5344CB8AC3E}">
        <p14:creationId xmlns:p14="http://schemas.microsoft.com/office/powerpoint/2010/main" val="2369618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Βασικεσ</a:t>
            </a:r>
            <a:r>
              <a:rPr lang="el-GR" dirty="0" smtClean="0"/>
              <a:t> </a:t>
            </a:r>
            <a:r>
              <a:rPr lang="el-GR" dirty="0" err="1" smtClean="0"/>
              <a:t>μορφεσ</a:t>
            </a:r>
            <a:r>
              <a:rPr lang="el-GR" dirty="0" smtClean="0"/>
              <a:t> </a:t>
            </a:r>
            <a:r>
              <a:rPr lang="el-GR" dirty="0" err="1" smtClean="0"/>
              <a:t>πληροφοριων</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Βασικές μορφές πληροφοριών </a:t>
            </a:r>
            <a:r>
              <a:rPr lang="el-GR" dirty="0" smtClean="0"/>
              <a:t>είναι</a:t>
            </a:r>
            <a:endParaRPr lang="el-GR" dirty="0"/>
          </a:p>
          <a:p>
            <a:pPr lvl="1"/>
            <a:r>
              <a:rPr lang="el-GR" dirty="0" smtClean="0"/>
              <a:t>ισοδύναμες </a:t>
            </a:r>
            <a:r>
              <a:rPr lang="el-GR" dirty="0"/>
              <a:t>πληροφορίες, τις πληροφορίες που έχουν την ίδια σημαντική, αλλά </a:t>
            </a:r>
            <a:r>
              <a:rPr lang="el-GR" dirty="0" smtClean="0"/>
              <a:t>διαφορετικούς φορείς</a:t>
            </a:r>
          </a:p>
          <a:p>
            <a:pPr lvl="1"/>
            <a:r>
              <a:rPr lang="el-GR" dirty="0" smtClean="0"/>
              <a:t>διακρινόμενες </a:t>
            </a:r>
            <a:r>
              <a:rPr lang="el-GR" dirty="0"/>
              <a:t>πληροφορίες, τις μη ισοδύναμες πληροφορίες, εντοπίζοντάς τες αν υπάρχει </a:t>
            </a:r>
            <a:r>
              <a:rPr lang="el-GR" dirty="0" smtClean="0"/>
              <a:t>λόγος</a:t>
            </a:r>
          </a:p>
          <a:p>
            <a:pPr lvl="1"/>
            <a:r>
              <a:rPr lang="el-GR" dirty="0" smtClean="0"/>
              <a:t>διακρινόμενες </a:t>
            </a:r>
            <a:r>
              <a:rPr lang="el-GR" dirty="0"/>
              <a:t>σημαντικά πληροφορίες, τις πληροφορίες που δεν έχουν την ίδια σημαντική, </a:t>
            </a:r>
            <a:r>
              <a:rPr lang="el-GR" dirty="0" err="1"/>
              <a:t>αλλ</a:t>
            </a:r>
            <a:r>
              <a:rPr lang="el-GR" dirty="0"/>
              <a:t>' έχουν τον ίδιο φορέα.</a:t>
            </a:r>
          </a:p>
          <a:p>
            <a:r>
              <a:rPr lang="el-GR" dirty="0"/>
              <a:t>Ένα γραπτό μήνυμα και μια τηλεφωνική συνδιάλεξη που αποτελούνται απ' την ίδια ακολουθία λέξεων είναι 2 ισοδύναμες πληροφορίες. Ένα γράμμα που έχει συνταχθεί σε τηλεγραφική μορφή ή ως μήνυμα μέσω τηλεφωνικής συσκευής είναι επίσης ισοδύναμο με μια τηλεφωνική συνδιάλεξη, εφόσον εκφράζει τις ίδιες ιδέες.</a:t>
            </a:r>
          </a:p>
          <a:p>
            <a:endParaRPr lang="el-GR" dirty="0"/>
          </a:p>
        </p:txBody>
      </p:sp>
    </p:spTree>
    <p:extLst>
      <p:ext uri="{BB962C8B-B14F-4D97-AF65-F5344CB8AC3E}">
        <p14:creationId xmlns:p14="http://schemas.microsoft.com/office/powerpoint/2010/main" val="1815298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Νεα</a:t>
            </a:r>
            <a:r>
              <a:rPr lang="el-GR" dirty="0" smtClean="0"/>
              <a:t> και </a:t>
            </a:r>
            <a:r>
              <a:rPr lang="el-GR" dirty="0" err="1" smtClean="0"/>
              <a:t>απολυτα</a:t>
            </a:r>
            <a:r>
              <a:rPr lang="el-GR" dirty="0" smtClean="0"/>
              <a:t> </a:t>
            </a:r>
            <a:r>
              <a:rPr lang="el-GR" dirty="0" err="1" smtClean="0"/>
              <a:t>νεα</a:t>
            </a:r>
            <a:r>
              <a:rPr lang="el-GR" dirty="0" smtClean="0"/>
              <a:t> </a:t>
            </a:r>
            <a:r>
              <a:rPr lang="el-GR" dirty="0" err="1" smtClean="0"/>
              <a:t>πληροφορια</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b="1" dirty="0" smtClean="0"/>
              <a:t>νέα </a:t>
            </a:r>
            <a:r>
              <a:rPr lang="el-GR" b="1" dirty="0"/>
              <a:t>πληροφορία </a:t>
            </a:r>
            <a:r>
              <a:rPr lang="el-GR" dirty="0"/>
              <a:t>σε σχέση μ' ένα σύνολο δοσμένων πληροφοριών, η πληροφορία που δια-κρίνεται από τις πληροφορίες του συνόλου</a:t>
            </a:r>
          </a:p>
          <a:p>
            <a:r>
              <a:rPr lang="el-GR" b="1" dirty="0" smtClean="0"/>
              <a:t>απόλυτα </a:t>
            </a:r>
            <a:r>
              <a:rPr lang="el-GR" b="1" dirty="0"/>
              <a:t>νέα πληροφορία</a:t>
            </a:r>
            <a:r>
              <a:rPr lang="el-GR" dirty="0"/>
              <a:t>, η πληροφορία που διακρίνεται από κάθε γνωστή πληροφορία.</a:t>
            </a:r>
          </a:p>
          <a:p>
            <a:r>
              <a:rPr lang="el-GR" dirty="0"/>
              <a:t>Έτσι μια επιστημονική ανακάλυψη ή εφεύρεση, την πρώτη φορά που γίνεται γνωστή, μπορεί ν' αποτελέσει μια απόλυτα νέα πληροφορία.</a:t>
            </a:r>
          </a:p>
          <a:p>
            <a:r>
              <a:rPr lang="el-GR" dirty="0" smtClean="0"/>
              <a:t>Η </a:t>
            </a:r>
            <a:r>
              <a:rPr lang="el-GR" dirty="0"/>
              <a:t>αντικειμενικότητα του καινούργιου συνδέεται με την υποκειμενική έννοια, μέσω της </a:t>
            </a:r>
            <a:r>
              <a:rPr lang="el-GR" dirty="0" smtClean="0"/>
              <a:t>παρατήρησης </a:t>
            </a:r>
            <a:r>
              <a:rPr lang="el-GR" dirty="0"/>
              <a:t>που κάνει κάθε λήπτης πληροφορίας συγκρίνοντας την ενστικτωδώς με το σύνολο των προγενεστέρων πληροφοριών που έχουν καταγραφεί στη μνήμη του. </a:t>
            </a:r>
          </a:p>
          <a:p>
            <a:endParaRPr lang="el-GR" dirty="0"/>
          </a:p>
        </p:txBody>
      </p:sp>
    </p:spTree>
    <p:extLst>
      <p:ext uri="{BB962C8B-B14F-4D97-AF65-F5344CB8AC3E}">
        <p14:creationId xmlns:p14="http://schemas.microsoft.com/office/powerpoint/2010/main" val="1730536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ΕΠΙΚΟΙΝΩΝΙΑ</a:t>
            </a:r>
            <a:endParaRPr lang="el-GR" dirty="0"/>
          </a:p>
        </p:txBody>
      </p:sp>
      <p:sp>
        <p:nvSpPr>
          <p:cNvPr id="3" name="Θέση περιεχομένου 2"/>
          <p:cNvSpPr>
            <a:spLocks noGrp="1"/>
          </p:cNvSpPr>
          <p:nvPr>
            <p:ph idx="1"/>
          </p:nvPr>
        </p:nvSpPr>
        <p:spPr>
          <a:xfrm>
            <a:off x="457200" y="1609416"/>
            <a:ext cx="7239000" cy="5248584"/>
          </a:xfrm>
        </p:spPr>
        <p:txBody>
          <a:bodyPr>
            <a:normAutofit fontScale="70000" lnSpcReduction="20000"/>
          </a:bodyPr>
          <a:lstStyle/>
          <a:p>
            <a:r>
              <a:rPr lang="el-GR" dirty="0" smtClean="0"/>
              <a:t>ο </a:t>
            </a:r>
            <a:r>
              <a:rPr lang="el-GR" dirty="0"/>
              <a:t>τρόπος με τον οποίο αλληλεπιδρούν τ' άτομα μεταξύ τους μέσω </a:t>
            </a:r>
            <a:r>
              <a:rPr lang="el-GR" dirty="0" smtClean="0"/>
              <a:t>μηνυμάτων </a:t>
            </a:r>
            <a:r>
              <a:rPr lang="el-GR" dirty="0"/>
              <a:t>και μέσα από την οποία αναπτύσσονται οι ανθρώπινες σχέσεις </a:t>
            </a:r>
          </a:p>
          <a:p>
            <a:r>
              <a:rPr lang="el-GR" dirty="0" smtClean="0"/>
              <a:t>μεταδίδονται </a:t>
            </a:r>
            <a:r>
              <a:rPr lang="el-GR" dirty="0"/>
              <a:t>διάφορες πληροφορίες και ανταλλάσουμε γνώσεις και </a:t>
            </a:r>
            <a:r>
              <a:rPr lang="el-GR" dirty="0" smtClean="0"/>
              <a:t>σκέψεις </a:t>
            </a:r>
            <a:r>
              <a:rPr lang="el-GR" dirty="0"/>
              <a:t>με άλλους.  </a:t>
            </a:r>
          </a:p>
          <a:p>
            <a:r>
              <a:rPr lang="el-GR" dirty="0" smtClean="0"/>
              <a:t>πραγματοποιείται </a:t>
            </a:r>
            <a:r>
              <a:rPr lang="el-GR" dirty="0"/>
              <a:t>μετάδοση και ανταλλαγή μηνύματος τουλάχιστο ανάμεσα σε δύο φορείς τον "πομπό" και το "δέκτη". </a:t>
            </a:r>
          </a:p>
          <a:p>
            <a:r>
              <a:rPr lang="el-GR" dirty="0" smtClean="0"/>
              <a:t>δεν </a:t>
            </a:r>
            <a:r>
              <a:rPr lang="el-GR" dirty="0"/>
              <a:t>είναι απαραίτητο να είναι μιας </a:t>
            </a:r>
            <a:r>
              <a:rPr lang="el-GR" dirty="0" smtClean="0"/>
              <a:t>κατεύθυνσης αλλά μπορούν </a:t>
            </a:r>
            <a:r>
              <a:rPr lang="el-GR" dirty="0"/>
              <a:t>ν' αλλάζουν οι ρόλοι και ο δέκτης να γίνεται </a:t>
            </a:r>
            <a:r>
              <a:rPr lang="el-GR" dirty="0" smtClean="0"/>
              <a:t>πομπός</a:t>
            </a:r>
          </a:p>
          <a:p>
            <a:r>
              <a:rPr lang="el-GR" dirty="0" smtClean="0"/>
              <a:t>ο </a:t>
            </a:r>
            <a:r>
              <a:rPr lang="el-GR" dirty="0"/>
              <a:t>δέκτης δεν εκλαμβάνεται ως παθητικός </a:t>
            </a:r>
            <a:r>
              <a:rPr lang="el-GR" dirty="0" err="1"/>
              <a:t>αφομοιωτής</a:t>
            </a:r>
            <a:r>
              <a:rPr lang="el-GR" dirty="0"/>
              <a:t> του </a:t>
            </a:r>
            <a:r>
              <a:rPr lang="el-GR" dirty="0" smtClean="0"/>
              <a:t>μηνύματος αλλά αποστέλλει </a:t>
            </a:r>
            <a:r>
              <a:rPr lang="el-GR" dirty="0"/>
              <a:t>στον πομπό με τη μορφή της </a:t>
            </a:r>
            <a:r>
              <a:rPr lang="el-GR" dirty="0" err="1"/>
              <a:t>επανατροφοδότησης</a:t>
            </a:r>
            <a:r>
              <a:rPr lang="el-GR" dirty="0"/>
              <a:t> - </a:t>
            </a:r>
            <a:r>
              <a:rPr lang="el-GR" dirty="0" err="1" smtClean="0"/>
              <a:t>επαναπληροφόρησης</a:t>
            </a:r>
            <a:r>
              <a:rPr lang="el-GR" dirty="0" smtClean="0"/>
              <a:t> </a:t>
            </a:r>
            <a:r>
              <a:rPr lang="el-GR" dirty="0"/>
              <a:t>τις αντιδράσεις, οι οποίες παίρνουν τη μορφή συγκεκριμένης συμπεριφοράς, </a:t>
            </a:r>
            <a:r>
              <a:rPr lang="el-GR" dirty="0" smtClean="0"/>
              <a:t>διαμαρτυρίας</a:t>
            </a:r>
            <a:r>
              <a:rPr lang="el-GR" dirty="0"/>
              <a:t>, απόρριψης, άρνησης αποδοχής του εκπεμπόμενου μηνύματος ή αποδοχής ή και </a:t>
            </a:r>
            <a:r>
              <a:rPr lang="el-GR" dirty="0" err="1"/>
              <a:t>αφοσίω</a:t>
            </a:r>
            <a:r>
              <a:rPr lang="el-GR" dirty="0"/>
              <a:t>-σης </a:t>
            </a:r>
            <a:r>
              <a:rPr lang="el-GR" dirty="0" smtClean="0"/>
              <a:t>το</a:t>
            </a:r>
          </a:p>
          <a:p>
            <a:r>
              <a:rPr lang="el-GR" dirty="0" smtClean="0"/>
              <a:t>το </a:t>
            </a:r>
            <a:r>
              <a:rPr lang="el-GR" dirty="0"/>
              <a:t>αποστελλόμενο μήνυμα δέχεται την επίδραση </a:t>
            </a:r>
            <a:r>
              <a:rPr lang="el-GR" dirty="0" smtClean="0"/>
              <a:t>εξωγενών </a:t>
            </a:r>
            <a:r>
              <a:rPr lang="el-GR" dirty="0"/>
              <a:t>παραγόντων, που μπορούν να παρεμβληθούν και ν' αλλοιώσουν την αποτελεσματική πρόσληψη του. Η αλλοίωση αυτή χαρακτηρίζεται ως "θόρυβος", ο οποίος μπορεί να εκληφθεί τόσο στη κυριολεκτική, όσο και στη μεταφορική του εκδοχή</a:t>
            </a:r>
          </a:p>
          <a:p>
            <a:endParaRPr lang="el-GR" dirty="0"/>
          </a:p>
        </p:txBody>
      </p:sp>
    </p:spTree>
    <p:extLst>
      <p:ext uri="{BB962C8B-B14F-4D97-AF65-F5344CB8AC3E}">
        <p14:creationId xmlns:p14="http://schemas.microsoft.com/office/powerpoint/2010/main" val="937295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Άλλες </a:t>
            </a:r>
            <a:r>
              <a:rPr lang="el-GR" dirty="0" err="1" smtClean="0"/>
              <a:t>κατηγοριεσ</a:t>
            </a:r>
            <a:r>
              <a:rPr lang="el-GR" dirty="0" smtClean="0"/>
              <a:t> </a:t>
            </a:r>
            <a:r>
              <a:rPr lang="el-GR" dirty="0" err="1" smtClean="0"/>
              <a:t>βασικων</a:t>
            </a:r>
            <a:r>
              <a:rPr lang="el-GR" dirty="0" smtClean="0"/>
              <a:t> </a:t>
            </a:r>
            <a:r>
              <a:rPr lang="el-GR" dirty="0" err="1" smtClean="0"/>
              <a:t>πληροφοριων</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b="1" dirty="0" smtClean="0"/>
              <a:t>Εμμένουσα </a:t>
            </a:r>
            <a:r>
              <a:rPr lang="el-GR" b="1" dirty="0"/>
              <a:t>πληροφορία </a:t>
            </a:r>
            <a:r>
              <a:rPr lang="el-GR" dirty="0"/>
              <a:t>είναι αυτή που μπορεί ν' αντληθεί από μια περιοχή του χώρου, αρκετό χρόνο μετά την εκδήλωσή της</a:t>
            </a:r>
            <a:r>
              <a:rPr lang="el-GR" dirty="0" smtClean="0"/>
              <a:t>,</a:t>
            </a:r>
          </a:p>
          <a:p>
            <a:pPr lvl="1"/>
            <a:r>
              <a:rPr lang="el-GR" dirty="0"/>
              <a:t>Ανάμεσα στις εμμένουσες πληροφορίες περιλαμβάνονται ο γραπτός λόγος, η φωτογραφία, το σχέδιο, ο δίσκος, οι μαγνητοταινίες, το CD, κ.λπ. στις οποίες εγγράφονται ο λόγος, η μουσική ή οι δονήσεις που έχουν μια επιστημονική ή τεχνική σημασία και τέλος τα προϊόντα των </a:t>
            </a:r>
            <a:r>
              <a:rPr lang="el-GR" dirty="0" smtClean="0"/>
              <a:t>πειραμάτων </a:t>
            </a:r>
            <a:r>
              <a:rPr lang="el-GR" dirty="0"/>
              <a:t>των δοκιμών. Ανάλογα με την τεχνική, μια εμμένουσα πληροφορία θα πάρει τ' όνομα </a:t>
            </a:r>
            <a:r>
              <a:rPr lang="el-GR" dirty="0" smtClean="0"/>
              <a:t>μαρτυρία</a:t>
            </a:r>
            <a:r>
              <a:rPr lang="el-GR" dirty="0"/>
              <a:t>, δείγμα, ηχογράφηση, εγγραφή, κ.λπ.</a:t>
            </a:r>
          </a:p>
          <a:p>
            <a:endParaRPr lang="el-GR" dirty="0"/>
          </a:p>
          <a:p>
            <a:r>
              <a:rPr lang="el-GR" b="1" dirty="0" smtClean="0"/>
              <a:t>Μεταβατική </a:t>
            </a:r>
            <a:r>
              <a:rPr lang="el-GR" b="1" dirty="0"/>
              <a:t>πληροφορία </a:t>
            </a:r>
            <a:r>
              <a:rPr lang="el-GR" dirty="0"/>
              <a:t>είναι η αυτή που δεν εκδηλώνεται σε μια περιοχή του χώρου παρά για μια σύντομη διάρκεια. </a:t>
            </a:r>
          </a:p>
          <a:p>
            <a:pPr lvl="1"/>
            <a:r>
              <a:rPr lang="el-GR" dirty="0" smtClean="0"/>
              <a:t>Ανάμεσα </a:t>
            </a:r>
            <a:r>
              <a:rPr lang="el-GR" dirty="0"/>
              <a:t>στις μεταβατικές πληροφορίες περιλαμβάνονται, βασικά, οι πληροφορίες που </a:t>
            </a:r>
            <a:r>
              <a:rPr lang="el-GR" dirty="0" smtClean="0"/>
              <a:t>μεταβιβάζονται </a:t>
            </a:r>
            <a:r>
              <a:rPr lang="el-GR" dirty="0"/>
              <a:t>από ένα σημείο σ' ένα άλλο. Τέτοιες είναι η λέξη, οι κωδικοποιημένοι ήχοι και </a:t>
            </a:r>
            <a:r>
              <a:rPr lang="el-GR" dirty="0" smtClean="0"/>
              <a:t>θόρυβοι</a:t>
            </a:r>
            <a:r>
              <a:rPr lang="el-GR" dirty="0"/>
              <a:t>, τα τηλεγραφικά σήματα, οι τηλεφωνικές συνδέσεις και οι ενδείξεις των συσκευών μέτρησης που δεν εγγράφουν.</a:t>
            </a:r>
          </a:p>
          <a:p>
            <a:endParaRPr lang="el-GR" dirty="0"/>
          </a:p>
        </p:txBody>
      </p:sp>
    </p:spTree>
    <p:extLst>
      <p:ext uri="{BB962C8B-B14F-4D97-AF65-F5344CB8AC3E}">
        <p14:creationId xmlns:p14="http://schemas.microsoft.com/office/powerpoint/2010/main" val="775673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Ασυνεχησ</a:t>
            </a:r>
            <a:r>
              <a:rPr lang="el-GR" dirty="0" smtClean="0"/>
              <a:t>-</a:t>
            </a:r>
            <a:r>
              <a:rPr lang="el-GR" dirty="0" err="1" smtClean="0"/>
              <a:t>συνεχησ</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b="1" dirty="0" smtClean="0"/>
              <a:t>ασυνεχής</a:t>
            </a:r>
            <a:r>
              <a:rPr lang="el-GR" dirty="0" smtClean="0"/>
              <a:t> </a:t>
            </a:r>
            <a:r>
              <a:rPr lang="el-GR" dirty="0"/>
              <a:t>πληροφορία είναι η πληροφορία που αποτελείται από ξεχωριστά στο χώρο ή στο χρόνο στοιχεία</a:t>
            </a:r>
            <a:r>
              <a:rPr lang="el-GR" dirty="0" smtClean="0"/>
              <a:t>,</a:t>
            </a:r>
          </a:p>
          <a:p>
            <a:pPr lvl="1"/>
            <a:r>
              <a:rPr lang="el-GR" dirty="0"/>
              <a:t>Έτσι λ.χ. ένα γραπτό κείμενο, ένα τηλεγράφημα, είναι παραδείγματα ασυνεχών πληροφοριών. Τα στοιχεία απ' τα οποία αποτελείται μια ασυνεχής πληροφορία φέρουν τ' όνομα σημεία, αν η πληροφορία είναι εμμένουσα, και σήματα, αν είναι μεταβατική. </a:t>
            </a:r>
          </a:p>
          <a:p>
            <a:endParaRPr lang="el-GR" dirty="0"/>
          </a:p>
          <a:p>
            <a:r>
              <a:rPr lang="el-GR" b="1" dirty="0" smtClean="0"/>
              <a:t>συνεχής</a:t>
            </a:r>
            <a:r>
              <a:rPr lang="el-GR" dirty="0" smtClean="0"/>
              <a:t> </a:t>
            </a:r>
            <a:r>
              <a:rPr lang="el-GR" dirty="0"/>
              <a:t>πληροφορία είναι η πληροφορία που τα στοιχεία της τοποθετούνται το ένα δίπλα στο άλλο χωρίς διάσπαση της συνεχείας.</a:t>
            </a:r>
          </a:p>
          <a:p>
            <a:pPr lvl="1"/>
            <a:r>
              <a:rPr lang="el-GR" dirty="0" smtClean="0"/>
              <a:t>Η </a:t>
            </a:r>
            <a:r>
              <a:rPr lang="el-GR" dirty="0"/>
              <a:t>έννοια της συνεχείας, αναφερομένη στην πληροφορία, παρέχει λαβή σε μερικές ιδιομορφίες της ίδιας τάξης μ' εκείνες που παρέχει κάθε έννοια με πειραματική προέλευση. </a:t>
            </a:r>
          </a:p>
          <a:p>
            <a:r>
              <a:rPr lang="el-GR" dirty="0"/>
              <a:t>Ουσιαστικά, εξαρτάται απ' τις συνθήκες στις οποίες πραγματοποιούνται οι παρατηρήσεις. </a:t>
            </a:r>
          </a:p>
          <a:p>
            <a:endParaRPr lang="el-GR" dirty="0"/>
          </a:p>
        </p:txBody>
      </p:sp>
    </p:spTree>
    <p:extLst>
      <p:ext uri="{BB962C8B-B14F-4D97-AF65-F5344CB8AC3E}">
        <p14:creationId xmlns:p14="http://schemas.microsoft.com/office/powerpoint/2010/main" val="1436867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Μονοσημαντη</a:t>
            </a:r>
            <a:r>
              <a:rPr lang="el-GR" dirty="0" smtClean="0"/>
              <a:t>-</a:t>
            </a:r>
            <a:r>
              <a:rPr lang="el-GR" dirty="0" err="1" smtClean="0"/>
              <a:t>πολυσημαντη</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b="1" dirty="0" smtClean="0"/>
              <a:t>Μονοσήμαντη</a:t>
            </a:r>
            <a:r>
              <a:rPr lang="el-GR" dirty="0" smtClean="0"/>
              <a:t> </a:t>
            </a:r>
            <a:r>
              <a:rPr lang="el-GR" dirty="0"/>
              <a:t>πληροφορία είναι η πληροφορία της οποίας ο φορέας δεν συνοδεύει παρά μια μόνο σημαντική</a:t>
            </a:r>
            <a:r>
              <a:rPr lang="el-GR" dirty="0" smtClean="0"/>
              <a:t>,</a:t>
            </a:r>
          </a:p>
          <a:p>
            <a:pPr lvl="1"/>
            <a:r>
              <a:rPr lang="el-GR" dirty="0"/>
              <a:t>Ως παράδειγμα μονοσήμαντων πληροφοριών μπορούμε ν' αναφερθούν: ένας τύπος που εκ-φράζει ένα φυσικό νόμο, όπου παρεμβαίνουν καλά καθορισμένα μεγέθη ή ακόμα η μέτρηση ενός μεγέθους δοσμένου από μια συσκευή ρυθμισμένη με ακρίβεια. </a:t>
            </a:r>
          </a:p>
          <a:p>
            <a:r>
              <a:rPr lang="el-GR" b="1" dirty="0" smtClean="0"/>
              <a:t>Πολυσήμαντη</a:t>
            </a:r>
            <a:r>
              <a:rPr lang="el-GR" dirty="0" smtClean="0"/>
              <a:t> </a:t>
            </a:r>
            <a:r>
              <a:rPr lang="el-GR" dirty="0"/>
              <a:t>πληροφορία είναι η πληροφορία της οποίας ο φορέας μπορεί να συνοδεύει πολλές ξεχωριστές σημαντικές. </a:t>
            </a:r>
          </a:p>
          <a:p>
            <a:r>
              <a:rPr lang="el-GR" dirty="0" smtClean="0"/>
              <a:t>Η </a:t>
            </a:r>
            <a:r>
              <a:rPr lang="el-GR" dirty="0"/>
              <a:t>διάκριση που έγινε ανάμεσα στη μονοσήμαντη και πολυσήμαντη πληροφορία και η </a:t>
            </a:r>
            <a:r>
              <a:rPr lang="el-GR" dirty="0" smtClean="0"/>
              <a:t>παρατήρηση </a:t>
            </a:r>
            <a:r>
              <a:rPr lang="el-GR" dirty="0"/>
              <a:t>που εισήγαγε αυτές τις έννοιες, δίνουν την εντύπωση ότι αποτελούν επιστροφή σε μια υποκειμενική αντίληψη της πληροφορίας. Αυτό θα συμβεί, αν ο παρατηρητής ορίσει την </a:t>
            </a:r>
            <a:r>
              <a:rPr lang="el-GR" dirty="0" smtClean="0"/>
              <a:t>πληροφορία </a:t>
            </a:r>
            <a:r>
              <a:rPr lang="el-GR" dirty="0"/>
              <a:t>με βάση το αποτέλεσμα που προκαλεί στον εαυτό του.</a:t>
            </a:r>
          </a:p>
          <a:p>
            <a:endParaRPr lang="el-GR" dirty="0"/>
          </a:p>
        </p:txBody>
      </p:sp>
    </p:spTree>
    <p:extLst>
      <p:ext uri="{BB962C8B-B14F-4D97-AF65-F5344CB8AC3E}">
        <p14:creationId xmlns:p14="http://schemas.microsoft.com/office/powerpoint/2010/main" val="197985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εντολη</a:t>
            </a:r>
            <a:endParaRPr lang="el-GR" dirty="0"/>
          </a:p>
        </p:txBody>
      </p:sp>
      <p:sp>
        <p:nvSpPr>
          <p:cNvPr id="3" name="Θέση περιεχομένου 2"/>
          <p:cNvSpPr>
            <a:spLocks noGrp="1"/>
          </p:cNvSpPr>
          <p:nvPr>
            <p:ph idx="1"/>
          </p:nvPr>
        </p:nvSpPr>
        <p:spPr/>
        <p:txBody>
          <a:bodyPr>
            <a:normAutofit lnSpcReduction="10000"/>
          </a:bodyPr>
          <a:lstStyle/>
          <a:p>
            <a:r>
              <a:rPr lang="el-GR" b="1" dirty="0" smtClean="0"/>
              <a:t>Εντολή</a:t>
            </a:r>
            <a:r>
              <a:rPr lang="el-GR" dirty="0"/>
              <a:t>, είναι η πληροφορία που προκαλεί την αρχή της εκτέλεσης μιας δράσης (ή μιας μερικής ενεργείας μιας δράσης). </a:t>
            </a:r>
          </a:p>
          <a:p>
            <a:r>
              <a:rPr lang="el-GR" dirty="0"/>
              <a:t>Αυτός ο όρος, του οποίου η σημασία είναι οπωσδήποτε δανεισμένη από τις ανθρώπινες </a:t>
            </a:r>
            <a:r>
              <a:rPr lang="el-GR" dirty="0" smtClean="0"/>
              <a:t>σχέσεις</a:t>
            </a:r>
            <a:r>
              <a:rPr lang="el-GR" dirty="0"/>
              <a:t>, εκτείνεται και </a:t>
            </a:r>
          </a:p>
          <a:p>
            <a:pPr lvl="1"/>
            <a:r>
              <a:rPr lang="el-GR" dirty="0" smtClean="0"/>
              <a:t>στην </a:t>
            </a:r>
            <a:r>
              <a:rPr lang="el-GR" dirty="0"/>
              <a:t>Ψυχολογία, όπου η διαδοχή των κυμάτων, που απορρέει απ' τα ανώτερα νευρικά </a:t>
            </a:r>
            <a:r>
              <a:rPr lang="el-GR" dirty="0" smtClean="0"/>
              <a:t>κέντρα </a:t>
            </a:r>
            <a:r>
              <a:rPr lang="el-GR" dirty="0"/>
              <a:t>και προκαλεί τη σύσπαση των μυών, θεωρείται ως εντολή σύσπασης, σταλμένη απ' τον </a:t>
            </a:r>
            <a:r>
              <a:rPr lang="el-GR" dirty="0" smtClean="0"/>
              <a:t>εγκέφαλο,</a:t>
            </a:r>
          </a:p>
          <a:p>
            <a:pPr lvl="1"/>
            <a:r>
              <a:rPr lang="el-GR" dirty="0" smtClean="0"/>
              <a:t>στη </a:t>
            </a:r>
            <a:r>
              <a:rPr lang="el-GR" dirty="0"/>
              <a:t>Μηχανική, όπου η μεταβίβαση μιας ώθησης που θέτει λ.χ. σε κίνηση ένα κινητήρα, </a:t>
            </a:r>
            <a:r>
              <a:rPr lang="el-GR" dirty="0" smtClean="0"/>
              <a:t>ονομάζεται </a:t>
            </a:r>
            <a:r>
              <a:rPr lang="el-GR" dirty="0"/>
              <a:t>επίσης εντολή.</a:t>
            </a:r>
          </a:p>
          <a:p>
            <a:endParaRPr lang="el-GR" dirty="0"/>
          </a:p>
        </p:txBody>
      </p:sp>
    </p:spTree>
    <p:extLst>
      <p:ext uri="{BB962C8B-B14F-4D97-AF65-F5344CB8AC3E}">
        <p14:creationId xmlns:p14="http://schemas.microsoft.com/office/powerpoint/2010/main" val="3253093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a:t>
            </a:r>
            <a:r>
              <a:rPr lang="el-GR" dirty="0" err="1" smtClean="0"/>
              <a:t>μορφη</a:t>
            </a:r>
            <a:r>
              <a:rPr lang="el-GR" dirty="0" smtClean="0"/>
              <a:t> του </a:t>
            </a:r>
            <a:r>
              <a:rPr lang="el-GR" dirty="0" err="1" smtClean="0"/>
              <a:t>γεγονοτοσ</a:t>
            </a:r>
            <a:endParaRPr lang="el-GR" dirty="0"/>
          </a:p>
        </p:txBody>
      </p:sp>
      <p:sp>
        <p:nvSpPr>
          <p:cNvPr id="3" name="Θέση περιεχομένου 2"/>
          <p:cNvSpPr>
            <a:spLocks noGrp="1"/>
          </p:cNvSpPr>
          <p:nvPr>
            <p:ph idx="1"/>
          </p:nvPr>
        </p:nvSpPr>
        <p:spPr>
          <a:xfrm>
            <a:off x="457200" y="1609416"/>
            <a:ext cx="7239000" cy="5248584"/>
          </a:xfrm>
        </p:spPr>
        <p:txBody>
          <a:bodyPr>
            <a:normAutofit fontScale="62500" lnSpcReduction="20000"/>
          </a:bodyPr>
          <a:lstStyle/>
          <a:p>
            <a:r>
              <a:rPr lang="el-GR" sz="3200" dirty="0" smtClean="0"/>
              <a:t>Στη </a:t>
            </a:r>
            <a:r>
              <a:rPr lang="el-GR" sz="3200" dirty="0"/>
              <a:t>θεωρία της επικοινωνίας επικράτησε να χρησιμοποιείται ο όρος "μόρφημα"  για να περιγράψει το στοιχείο που συνιστά μια μορφή (φόρμα) , όπως λ.χ. η αφίσα, το γράφημα, η </a:t>
            </a:r>
            <a:r>
              <a:rPr lang="el-GR" sz="3200" dirty="0" smtClean="0"/>
              <a:t>εικόνα</a:t>
            </a:r>
            <a:r>
              <a:rPr lang="el-GR" sz="3200" dirty="0"/>
              <a:t>, η γλωσσολογική μορφή, ή λέξη.  </a:t>
            </a:r>
          </a:p>
          <a:p>
            <a:r>
              <a:rPr lang="el-GR" sz="3200" dirty="0" smtClean="0"/>
              <a:t>Η </a:t>
            </a:r>
            <a:r>
              <a:rPr lang="el-GR" sz="3200" dirty="0"/>
              <a:t>"δομική ή στρουκτουραλιστική υπόθεση"  (που αντιστοιχεί με την "ατομική ιδέα" των φυσικών επιστημόνων) είναι μια "υπόθεση" που έγινε για λόγους επιστημονικής ανάλυσης. </a:t>
            </a:r>
          </a:p>
          <a:p>
            <a:r>
              <a:rPr lang="el-GR" sz="3200" dirty="0" smtClean="0"/>
              <a:t>Δηλαδή</a:t>
            </a:r>
            <a:r>
              <a:rPr lang="el-GR" sz="3200" dirty="0"/>
              <a:t>, τίποτε δεν επιβεβαιώνει στον παρατηρητή την "ατομική" (εξατομικευμένη) ύπαρξη αυτών των μορφημάτων [όπως και των "</a:t>
            </a:r>
            <a:r>
              <a:rPr lang="el-GR" sz="3200" dirty="0" err="1"/>
              <a:t>φωνήμων</a:t>
            </a:r>
            <a:r>
              <a:rPr lang="el-GR" sz="3200" dirty="0"/>
              <a:t>" , δηλαδή των στοιχείων που συνιστούν το λόγο, των "</a:t>
            </a:r>
            <a:r>
              <a:rPr lang="el-GR" sz="3200" dirty="0" err="1"/>
              <a:t>γλωσσήμων</a:t>
            </a:r>
            <a:r>
              <a:rPr lang="el-GR" sz="3200" dirty="0"/>
              <a:t>" , ήτοι των στοιχείων που συνιστούν το γλωσσικό μήνυμα, των "</a:t>
            </a:r>
            <a:r>
              <a:rPr lang="el-GR" sz="3200" dirty="0" err="1" smtClean="0"/>
              <a:t>σημαντήμων</a:t>
            </a:r>
            <a:r>
              <a:rPr lang="el-GR" sz="3200" dirty="0"/>
              <a:t>" , δηλαδή των στοιχείων που συνιστούν τη σημασία, την έννοια κ.λπ.]. </a:t>
            </a:r>
          </a:p>
          <a:p>
            <a:r>
              <a:rPr lang="el-GR" sz="3200" dirty="0" smtClean="0"/>
              <a:t>Όμως</a:t>
            </a:r>
            <a:r>
              <a:rPr lang="el-GR" sz="3200" dirty="0"/>
              <a:t>, πρέπει να τεθεί ως υπόθεση εργασίας ότι υπάρχουν κάποια μορφήματα ως στοιχεία ενός αλγόριθμου της σκέψης ή ως στοιχεία μιας μεθόδου, της στρουκτουραλιστικής μεθόδου. </a:t>
            </a:r>
          </a:p>
          <a:p>
            <a:endParaRPr lang="el-GR" dirty="0"/>
          </a:p>
        </p:txBody>
      </p:sp>
    </p:spTree>
    <p:extLst>
      <p:ext uri="{BB962C8B-B14F-4D97-AF65-F5344CB8AC3E}">
        <p14:creationId xmlns:p14="http://schemas.microsoft.com/office/powerpoint/2010/main" val="2728930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1609416"/>
            <a:ext cx="7239000" cy="5248584"/>
          </a:xfrm>
        </p:spPr>
        <p:txBody>
          <a:bodyPr>
            <a:normAutofit fontScale="77500" lnSpcReduction="20000"/>
          </a:bodyPr>
          <a:lstStyle/>
          <a:p>
            <a:r>
              <a:rPr lang="el-GR" dirty="0" smtClean="0"/>
              <a:t>"</a:t>
            </a:r>
            <a:r>
              <a:rPr lang="el-GR" dirty="0"/>
              <a:t>Στρουκτούρα"  ή "δομή" ονομάζεται το σύνολο των κανόνων του κώδικα που </a:t>
            </a:r>
            <a:r>
              <a:rPr lang="el-GR" dirty="0" smtClean="0"/>
              <a:t>χρησιμοποιείται </a:t>
            </a:r>
            <a:r>
              <a:rPr lang="el-GR" dirty="0"/>
              <a:t>για να συγκεντρώσει αυτά τα στοιχεία, αφού προηγουμένως αναγνωρίσει την ξεχωριστή ύπαρξή τους, και αφού τα ταξινομήσει σε κατηγορίες, τους κανόνες που καθορίζουν τη σχέση ανάμεσα στα στοιχεία αυτά ή εκείνα, με κάποια συγκεκριμένη σειρά ή με διαφορετική, ώστε να κατασκευάσει το υπόδειγμα αυτής της δομής.</a:t>
            </a:r>
          </a:p>
          <a:p>
            <a:r>
              <a:rPr lang="el-GR" dirty="0" smtClean="0"/>
              <a:t>Υπάρχουν </a:t>
            </a:r>
            <a:r>
              <a:rPr lang="el-GR" dirty="0"/>
              <a:t>βίοι παράλληλοι ανάμεσα στη στρουκτουραλιστική μέθοδο και στην </a:t>
            </a:r>
            <a:r>
              <a:rPr lang="el-GR" dirty="0" smtClean="0"/>
              <a:t>Κυβερνητική </a:t>
            </a:r>
            <a:r>
              <a:rPr lang="el-GR" dirty="0"/>
              <a:t>μέθοδο, αφού η τελευταία αναζητά επίσης μέσα στον επιστητό κόσμο να ορίσει τ' απλά στοιχεία, ν' αποσυνθέσει ένα συνολικό οργανισμό στα όργανά του , να τα μελετήσει  από την άποψη γενικής λειτουργίας και στη συνέχεια να προβεί στην κατασκευή των γενικών δομικών κανόνων, που αφορούν στο σύνολο των οργάνων του συστήματος, δηλαδή ένα οργανόγραμμα ή ένα μοντέλο</a:t>
            </a:r>
            <a:r>
              <a:rPr lang="el-GR" dirty="0" smtClean="0"/>
              <a:t>.</a:t>
            </a:r>
            <a:endParaRPr lang="el-GR" dirty="0"/>
          </a:p>
        </p:txBody>
      </p:sp>
    </p:spTree>
    <p:extLst>
      <p:ext uri="{BB962C8B-B14F-4D97-AF65-F5344CB8AC3E}">
        <p14:creationId xmlns:p14="http://schemas.microsoft.com/office/powerpoint/2010/main" val="25803476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Η </a:t>
            </a:r>
            <a:r>
              <a:rPr lang="el-GR" dirty="0"/>
              <a:t>μορφή ενός σήματος ή γενικότερα ενός σημείου κρίνεται στη Σημειολογία, πολλές φορές, από τη μέθοδο που διατυπώνεται (σύστημα), από τη διάρθρωση και από την ομολογία .</a:t>
            </a:r>
          </a:p>
          <a:p>
            <a:r>
              <a:rPr lang="el-GR" dirty="0" smtClean="0"/>
              <a:t>Από </a:t>
            </a:r>
            <a:r>
              <a:rPr lang="el-GR" dirty="0"/>
              <a:t>την άποψη "σημείωσης", οι σημειολόγοι διακρίνουν συστηματικές και </a:t>
            </a:r>
            <a:r>
              <a:rPr lang="el-GR" dirty="0" err="1"/>
              <a:t>ασυστηματικές</a:t>
            </a:r>
            <a:r>
              <a:rPr lang="el-GR" dirty="0"/>
              <a:t> μεθόδους: </a:t>
            </a:r>
          </a:p>
          <a:p>
            <a:pPr lvl="1"/>
            <a:r>
              <a:rPr lang="el-GR" dirty="0" smtClean="0"/>
              <a:t>Συστηματικές </a:t>
            </a:r>
            <a:r>
              <a:rPr lang="el-GR" dirty="0"/>
              <a:t>μέθοδοι σηματολογίας υπάρχουν, όταν τα μηνύματα αποσυνθέτονται σε σημεία σταθερά και μόνιμα, όπως στην περίπτωση της οδικής σηματολογίας με δίσκους, ορθογώνια, τρίγωνα κ.λπ., που αποτελούν ακριβώς καθορισμένες οικογένειες σημάτων. </a:t>
            </a:r>
          </a:p>
          <a:p>
            <a:pPr lvl="1"/>
            <a:r>
              <a:rPr lang="el-GR" dirty="0" err="1" smtClean="0"/>
              <a:t>Ασυστηματικές</a:t>
            </a:r>
            <a:r>
              <a:rPr lang="el-GR" dirty="0" smtClean="0"/>
              <a:t> </a:t>
            </a:r>
            <a:r>
              <a:rPr lang="el-GR" dirty="0"/>
              <a:t>μέθοδοι σηματολογίας είναι η διαφημιστική </a:t>
            </a:r>
            <a:r>
              <a:rPr lang="el-GR" dirty="0" err="1"/>
              <a:t>αφίσσα</a:t>
            </a:r>
            <a:r>
              <a:rPr lang="el-GR" dirty="0"/>
              <a:t> που χρησιμοποιεί το σχήμα και το χρώμα για να προσελκύσει την προσοχή σε κάποια μάρκα του διαφημιστικού </a:t>
            </a:r>
            <a:r>
              <a:rPr lang="el-GR" dirty="0" smtClean="0"/>
              <a:t>προϊόντος </a:t>
            </a:r>
            <a:r>
              <a:rPr lang="el-GR" dirty="0"/>
              <a:t>ή, ακόμα, μια σειρά από διαφορετικές αφίσες που χρησιμοποιούνται διαδοχικά για την ίδια αυτή μάρκα του διαφημιστικού προϊόντος.</a:t>
            </a:r>
          </a:p>
          <a:p>
            <a:endParaRPr lang="el-GR" dirty="0"/>
          </a:p>
        </p:txBody>
      </p:sp>
    </p:spTree>
    <p:extLst>
      <p:ext uri="{BB962C8B-B14F-4D97-AF65-F5344CB8AC3E}">
        <p14:creationId xmlns:p14="http://schemas.microsoft.com/office/powerpoint/2010/main" val="793834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smtClean="0"/>
              <a:t>Υπάρχουν </a:t>
            </a:r>
            <a:r>
              <a:rPr lang="el-GR" dirty="0"/>
              <a:t>κανόνες που διέπουν την "</a:t>
            </a:r>
            <a:r>
              <a:rPr lang="el-GR" dirty="0" err="1"/>
              <a:t>ασυστηματική</a:t>
            </a:r>
            <a:r>
              <a:rPr lang="el-GR" dirty="0"/>
              <a:t>" αφίσα, όπως υπάρχουν κανόνες της ρητορικής ή της ζωγραφικής . Στη διαφημιστική αφίσα η επιλογή των χρωμάτων, το μέγεθος, η γραφή, ακόμη και η θεματολογία  της κ.λπ. μοιάζουν να υπακούνε σε μια αιτιοκρατία πολύ </a:t>
            </a:r>
            <a:r>
              <a:rPr lang="el-GR" dirty="0" smtClean="0"/>
              <a:t>αυστηρότερη </a:t>
            </a:r>
            <a:r>
              <a:rPr lang="el-GR" dirty="0"/>
              <a:t>απ' </a:t>
            </a:r>
            <a:r>
              <a:rPr lang="el-GR" dirty="0" err="1"/>
              <a:t>ό,τι</a:t>
            </a:r>
            <a:r>
              <a:rPr lang="el-GR" dirty="0"/>
              <a:t> θα υπολόγιζε κάποιος με την πρώτη ματιά". </a:t>
            </a:r>
          </a:p>
          <a:p>
            <a:r>
              <a:rPr lang="el-GR" dirty="0" smtClean="0"/>
              <a:t>Για </a:t>
            </a:r>
            <a:r>
              <a:rPr lang="el-GR" dirty="0"/>
              <a:t>το λόγο αυτό προτείνεται η διάκριση, από την άποψη μορφής (συστήματος), σε :</a:t>
            </a:r>
          </a:p>
          <a:p>
            <a:pPr lvl="1"/>
            <a:r>
              <a:rPr lang="el-GR" dirty="0" err="1" smtClean="0"/>
              <a:t>ασυστηματικά</a:t>
            </a:r>
            <a:r>
              <a:rPr lang="el-GR" dirty="0" smtClean="0"/>
              <a:t> </a:t>
            </a:r>
            <a:r>
              <a:rPr lang="el-GR" dirty="0"/>
              <a:t>σύνολα,</a:t>
            </a:r>
          </a:p>
          <a:p>
            <a:pPr lvl="1"/>
            <a:r>
              <a:rPr lang="el-GR" dirty="0" smtClean="0"/>
              <a:t>συστήματα </a:t>
            </a:r>
            <a:r>
              <a:rPr lang="el-GR" dirty="0"/>
              <a:t>με μορφολογία, δηλαδή σταθερά και μόνιμα σημεία συγκροτημένα σε κατηγορίες,</a:t>
            </a:r>
          </a:p>
          <a:p>
            <a:pPr lvl="1"/>
            <a:r>
              <a:rPr lang="el-GR" dirty="0" smtClean="0"/>
              <a:t>ασύντακτα</a:t>
            </a:r>
            <a:r>
              <a:rPr lang="el-GR" dirty="0"/>
              <a:t>,</a:t>
            </a:r>
          </a:p>
          <a:p>
            <a:pPr lvl="1"/>
            <a:r>
              <a:rPr lang="el-GR" dirty="0" smtClean="0"/>
              <a:t>συντακτικά </a:t>
            </a:r>
            <a:r>
              <a:rPr lang="el-GR" dirty="0"/>
              <a:t>συστήματα, στα όποια οι μορφολογικές κατηγορίες αποκτούν την αξία τους, </a:t>
            </a:r>
            <a:r>
              <a:rPr lang="el-GR" dirty="0" smtClean="0"/>
              <a:t>ανάλογα </a:t>
            </a:r>
            <a:r>
              <a:rPr lang="el-GR" dirty="0"/>
              <a:t>με τη θέση τους μέσα στο μήνυμα, με τις χρονικές, τοπικές και μεικτές συντάξεις.</a:t>
            </a:r>
          </a:p>
          <a:p>
            <a:endParaRPr lang="el-GR" dirty="0"/>
          </a:p>
        </p:txBody>
      </p:sp>
    </p:spTree>
    <p:extLst>
      <p:ext uri="{BB962C8B-B14F-4D97-AF65-F5344CB8AC3E}">
        <p14:creationId xmlns:p14="http://schemas.microsoft.com/office/powerpoint/2010/main" val="1564812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1609416"/>
            <a:ext cx="7239000" cy="5059944"/>
          </a:xfrm>
        </p:spPr>
        <p:txBody>
          <a:bodyPr>
            <a:normAutofit fontScale="77500" lnSpcReduction="20000"/>
          </a:bodyPr>
          <a:lstStyle/>
          <a:p>
            <a:r>
              <a:rPr lang="el-GR" dirty="0" smtClean="0"/>
              <a:t>Από </a:t>
            </a:r>
            <a:r>
              <a:rPr lang="el-GR" dirty="0"/>
              <a:t>την άποψη της διάρθρωσης, ένα μήνυμα θεωρείται διαρθρωμένο όταν μπορεί ν' </a:t>
            </a:r>
            <a:r>
              <a:rPr lang="el-GR" dirty="0" smtClean="0"/>
              <a:t>αποσυντεθεί </a:t>
            </a:r>
            <a:r>
              <a:rPr lang="el-GR" dirty="0"/>
              <a:t>σε σημαίνοντα στοιχεία. </a:t>
            </a:r>
          </a:p>
          <a:p>
            <a:r>
              <a:rPr lang="el-GR" b="1" dirty="0" smtClean="0"/>
              <a:t>Σημαίνοντα</a:t>
            </a:r>
            <a:r>
              <a:rPr lang="el-GR" dirty="0" smtClean="0"/>
              <a:t> </a:t>
            </a:r>
            <a:r>
              <a:rPr lang="el-GR" dirty="0"/>
              <a:t>είναι τα στοιχεία που έχουν μια σημειολογική οντότητα αυθύπαρκτη. Έτσι, λ.χ., το όχημα στο σήμα οδικής κυκλοφορίας μπορεί ν' αποσυντεθεί σε ρόδες, σε σασί, σε </a:t>
            </a:r>
            <a:r>
              <a:rPr lang="el-GR" dirty="0" smtClean="0"/>
              <a:t>καμπίνα</a:t>
            </a:r>
            <a:r>
              <a:rPr lang="el-GR" dirty="0"/>
              <a:t>, κ.λπ. αλλά η παρουσία ή απουσία των στοιχείων αυτών δεν αλλοιώνει βασικά την αξία του σημείου. </a:t>
            </a:r>
          </a:p>
          <a:p>
            <a:r>
              <a:rPr lang="el-GR" dirty="0" smtClean="0"/>
              <a:t>Ο </a:t>
            </a:r>
            <a:r>
              <a:rPr lang="el-GR" dirty="0"/>
              <a:t>λόγος, όμως, όταν κριθεί κάτω από το πρίσμα της διάρθρωσης, παρουσιάζει μια </a:t>
            </a:r>
            <a:r>
              <a:rPr lang="el-GR" dirty="0" err="1"/>
              <a:t>sui</a:t>
            </a:r>
            <a:r>
              <a:rPr lang="el-GR" dirty="0"/>
              <a:t> </a:t>
            </a:r>
            <a:r>
              <a:rPr lang="el-GR" dirty="0" err="1" smtClean="0"/>
              <a:t>generis</a:t>
            </a:r>
            <a:r>
              <a:rPr lang="el-GR" dirty="0" smtClean="0"/>
              <a:t> </a:t>
            </a:r>
            <a:r>
              <a:rPr lang="el-GR" dirty="0"/>
              <a:t>κατάσταση συγκριτικά με τ' άλλα συστήματα, σημείων, εξαιτίας της διπλής διάρθρωσής του. Πραγματικά μπορεί να γίνει μια πρώτη ανάγνωση του μηνύματος σε "μορφήματα" , που το </a:t>
            </a:r>
            <a:r>
              <a:rPr lang="el-GR" dirty="0" smtClean="0"/>
              <a:t>καθένα </a:t>
            </a:r>
            <a:r>
              <a:rPr lang="el-GR" dirty="0"/>
              <a:t>τους αντιστοιχεί σ' ένα ιδιαίτερο σημαινόμενο. </a:t>
            </a:r>
          </a:p>
          <a:p>
            <a:r>
              <a:rPr lang="el-GR" dirty="0" smtClean="0"/>
              <a:t>Τα </a:t>
            </a:r>
            <a:r>
              <a:rPr lang="el-GR" dirty="0"/>
              <a:t>μορφήματα μπορούν ν' αναλυθούν σε "φωνήματα", που η μετατροπή του καθένα τους μπορεί ν' αντιστοιχεί σε μια αλλαγή έννοιας, όπως λ.χ. πόρτα / χόρτα, παρά / χαρά, πήρα / χήρα κ.λπ., όπου το π γίνεται χ. </a:t>
            </a:r>
          </a:p>
          <a:p>
            <a:endParaRPr lang="el-GR" dirty="0"/>
          </a:p>
        </p:txBody>
      </p:sp>
    </p:spTree>
    <p:extLst>
      <p:ext uri="{BB962C8B-B14F-4D97-AF65-F5344CB8AC3E}">
        <p14:creationId xmlns:p14="http://schemas.microsoft.com/office/powerpoint/2010/main" val="1076561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r>
              <a:rPr lang="el-GR" dirty="0" smtClean="0"/>
              <a:t>Στα </a:t>
            </a:r>
            <a:r>
              <a:rPr lang="el-GR" dirty="0"/>
              <a:t>παραδείγματα αυτά, η αντίθεση δεν αντιστοιχεί σε μια ορισμένη σημαντική αντίθεση. ενώ η αντίθεση ανάμεσα λ.χ. σε ποιητής / καθαριστής / υφαντής κ.λπ., απ' τη μια μεριά, και </a:t>
            </a:r>
            <a:r>
              <a:rPr lang="el-GR" dirty="0" smtClean="0"/>
              <a:t>ποιητής </a:t>
            </a:r>
            <a:r>
              <a:rPr lang="el-GR" dirty="0"/>
              <a:t>/ καθαριστής / ύφασμα κ.λπ., απ' την άλλη, αντιστοιχεί ασφαλώς στην ίδια σημαντική </a:t>
            </a:r>
            <a:r>
              <a:rPr lang="el-GR" dirty="0" smtClean="0"/>
              <a:t>αντίθεση</a:t>
            </a:r>
            <a:r>
              <a:rPr lang="el-GR" dirty="0"/>
              <a:t>: ενεργών / αποτέλεσμα της ενεργείας.</a:t>
            </a:r>
          </a:p>
          <a:p>
            <a:r>
              <a:rPr lang="el-GR" dirty="0" smtClean="0"/>
              <a:t>Προσεγγίζοντας </a:t>
            </a:r>
            <a:r>
              <a:rPr lang="el-GR" dirty="0"/>
              <a:t>ερμηνευτικά τις παραπάνω δύο μορφές διάρθρωσης δεν πρέπει να </a:t>
            </a:r>
            <a:r>
              <a:rPr lang="el-GR" dirty="0" smtClean="0"/>
              <a:t>δημιουργείται </a:t>
            </a:r>
            <a:r>
              <a:rPr lang="el-GR" dirty="0"/>
              <a:t>σύγχυση με τα σημαντικά επίπεδα. </a:t>
            </a:r>
          </a:p>
          <a:p>
            <a:r>
              <a:rPr lang="el-GR" dirty="0" smtClean="0"/>
              <a:t>Στην </a:t>
            </a:r>
            <a:r>
              <a:rPr lang="el-GR" dirty="0"/>
              <a:t>πρώτη διάρθρωση, μπορούν να διακριθούν περισσότερα επίπεδα, όπως:</a:t>
            </a:r>
          </a:p>
          <a:p>
            <a:r>
              <a:rPr lang="el-GR" dirty="0"/>
              <a:t>- φράση,</a:t>
            </a:r>
          </a:p>
          <a:p>
            <a:r>
              <a:rPr lang="el-GR" dirty="0"/>
              <a:t>- πρόταση,</a:t>
            </a:r>
          </a:p>
          <a:p>
            <a:r>
              <a:rPr lang="el-GR" dirty="0"/>
              <a:t>- σύνταγμα (έτσι ονομάζεται ή στοιχειώδης συντακτική ενότητα μέσα σε μια φράση, όπως </a:t>
            </a:r>
            <a:r>
              <a:rPr lang="el-GR" dirty="0" smtClean="0"/>
              <a:t>ονομαστική </a:t>
            </a:r>
            <a:r>
              <a:rPr lang="el-GR" dirty="0"/>
              <a:t>ομάδα, ρηματική ομάδα).</a:t>
            </a:r>
          </a:p>
          <a:p>
            <a:r>
              <a:rPr lang="el-GR" dirty="0"/>
              <a:t>- λέξη,</a:t>
            </a:r>
          </a:p>
          <a:p>
            <a:r>
              <a:rPr lang="el-GR" dirty="0"/>
              <a:t>- μόρφημα.</a:t>
            </a:r>
          </a:p>
          <a:p>
            <a:r>
              <a:rPr lang="el-GR" dirty="0"/>
              <a:t>Καθένα από τα σύνθετα αυτά σημεία δεν αποτελεί παρά τους διαδοχικούς συνδυασμούς των βασικών σημείων - φορέων των εννοιολογικών στοιχείων που αποκτώνται σε κάθε επίπεδο.</a:t>
            </a:r>
          </a:p>
          <a:p>
            <a:endParaRPr lang="el-GR" dirty="0"/>
          </a:p>
        </p:txBody>
      </p:sp>
    </p:spTree>
    <p:extLst>
      <p:ext uri="{BB962C8B-B14F-4D97-AF65-F5344CB8AC3E}">
        <p14:creationId xmlns:p14="http://schemas.microsoft.com/office/powerpoint/2010/main" val="99702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Μορφεσ</a:t>
            </a:r>
            <a:r>
              <a:rPr lang="el-GR" dirty="0" smtClean="0"/>
              <a:t> </a:t>
            </a:r>
            <a:r>
              <a:rPr lang="el-GR" dirty="0" err="1" smtClean="0"/>
              <a:t>επικοινωνιασ</a:t>
            </a:r>
            <a:r>
              <a:rPr lang="el-GR" dirty="0" smtClean="0"/>
              <a:t> </a:t>
            </a:r>
            <a:endParaRPr lang="el-GR" dirty="0"/>
          </a:p>
        </p:txBody>
      </p:sp>
      <p:sp>
        <p:nvSpPr>
          <p:cNvPr id="3" name="Θέση περιεχομένου 2"/>
          <p:cNvSpPr>
            <a:spLocks noGrp="1"/>
          </p:cNvSpPr>
          <p:nvPr>
            <p:ph idx="1"/>
          </p:nvPr>
        </p:nvSpPr>
        <p:spPr/>
        <p:txBody>
          <a:bodyPr/>
          <a:lstStyle/>
          <a:p>
            <a:r>
              <a:rPr lang="el-GR" dirty="0"/>
              <a:t>Λ</a:t>
            </a:r>
            <a:r>
              <a:rPr lang="el-GR" dirty="0" smtClean="0"/>
              <a:t>εκτική</a:t>
            </a:r>
            <a:endParaRPr lang="el-GR" dirty="0"/>
          </a:p>
          <a:p>
            <a:r>
              <a:rPr lang="el-GR" dirty="0"/>
              <a:t>Ν</a:t>
            </a:r>
            <a:r>
              <a:rPr lang="el-GR" dirty="0" smtClean="0"/>
              <a:t>οηματική </a:t>
            </a:r>
            <a:endParaRPr lang="el-GR" dirty="0"/>
          </a:p>
          <a:p>
            <a:r>
              <a:rPr lang="el-GR" dirty="0" smtClean="0"/>
              <a:t>Γραπτή</a:t>
            </a:r>
          </a:p>
          <a:p>
            <a:r>
              <a:rPr lang="el-GR" dirty="0"/>
              <a:t>Η επικοινωνία μπορεί να </a:t>
            </a:r>
            <a:r>
              <a:rPr lang="el-GR" dirty="0" smtClean="0"/>
              <a:t>είναι</a:t>
            </a:r>
          </a:p>
          <a:p>
            <a:pPr lvl="1"/>
            <a:r>
              <a:rPr lang="el-GR" dirty="0" smtClean="0"/>
              <a:t>Αυθόρμητη </a:t>
            </a:r>
            <a:r>
              <a:rPr lang="el-GR" dirty="0"/>
              <a:t>και </a:t>
            </a:r>
            <a:r>
              <a:rPr lang="el-GR" dirty="0" smtClean="0"/>
              <a:t>φυσική</a:t>
            </a:r>
          </a:p>
          <a:p>
            <a:pPr lvl="1"/>
            <a:r>
              <a:rPr lang="el-GR" dirty="0" smtClean="0"/>
              <a:t>Προσχεδιασμένη </a:t>
            </a:r>
            <a:r>
              <a:rPr lang="el-GR" dirty="0"/>
              <a:t>και κωδικοποιημένη</a:t>
            </a:r>
          </a:p>
          <a:p>
            <a:endParaRPr lang="el-GR" dirty="0"/>
          </a:p>
          <a:p>
            <a:endParaRPr lang="el-GR" dirty="0"/>
          </a:p>
        </p:txBody>
      </p:sp>
    </p:spTree>
    <p:extLst>
      <p:ext uri="{BB962C8B-B14F-4D97-AF65-F5344CB8AC3E}">
        <p14:creationId xmlns:p14="http://schemas.microsoft.com/office/powerpoint/2010/main" val="26833222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smtClean="0"/>
              <a:t>Στη </a:t>
            </a:r>
            <a:r>
              <a:rPr lang="el-GR" dirty="0"/>
              <a:t>δεύτερη διάρθρωση, οι σημαντικές αυτές συνιστώσες παύουν να είναι παρούσες. Τα φωνήματα έχουν ως έργο (σκοπό) να διαφοροποιούν και να διακρίνουν τα μορφήματα, τα ίδια όμως δεν είναι καθαυτά φορείς της σημασίας.</a:t>
            </a:r>
          </a:p>
          <a:p>
            <a:r>
              <a:rPr lang="el-GR" dirty="0" smtClean="0"/>
              <a:t>Τέλος</a:t>
            </a:r>
            <a:r>
              <a:rPr lang="el-GR" dirty="0"/>
              <a:t>, υπάρχει ή δυνατότητα διπλής διάρθρωσης, που αποτελεί συνήθως αποκλειστική ιδιότητα των έναρθρων γλωσσών. μια ιδιότητα που τις διακρίνει απ' όλα τ' άλλα συστήματα </a:t>
            </a:r>
            <a:r>
              <a:rPr lang="el-GR" dirty="0" smtClean="0"/>
              <a:t>σημείων</a:t>
            </a:r>
            <a:r>
              <a:rPr lang="el-GR" dirty="0"/>
              <a:t>. Από την άποψη αυτή έχουν μελετηθεί τα διάφορα συστήματα τεχνικής επικοινωνίας. </a:t>
            </a:r>
          </a:p>
          <a:p>
            <a:r>
              <a:rPr lang="el-GR" dirty="0"/>
              <a:t>Διπλή διάρθρωση όμως μπορεί να εφαρμοστεί και σε άλλες μορφές "αισθητικής" (ή "</a:t>
            </a:r>
            <a:r>
              <a:rPr lang="el-GR" dirty="0" err="1"/>
              <a:t>ποιητι</a:t>
            </a:r>
            <a:r>
              <a:rPr lang="el-GR" dirty="0"/>
              <a:t>-</a:t>
            </a:r>
            <a:r>
              <a:rPr lang="el-GR" dirty="0" err="1"/>
              <a:t>κής</a:t>
            </a:r>
            <a:r>
              <a:rPr lang="el-GR" dirty="0"/>
              <a:t>") επικοινωνίας . </a:t>
            </a:r>
          </a:p>
          <a:p>
            <a:endParaRPr lang="el-GR" dirty="0"/>
          </a:p>
        </p:txBody>
      </p:sp>
    </p:spTree>
    <p:extLst>
      <p:ext uri="{BB962C8B-B14F-4D97-AF65-F5344CB8AC3E}">
        <p14:creationId xmlns:p14="http://schemas.microsoft.com/office/powerpoint/2010/main" val="142938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Όσα </a:t>
            </a:r>
            <a:r>
              <a:rPr lang="el-GR" dirty="0"/>
              <a:t>αναφέρθηκαν μέχρι τώρα σχετικά με τη διάρθρωση εφαρμόζονταν στα σημαίνοντα. Μπορεί, όμως, να εφαρμοστούν και στα σημαινόμενα, που μπορούν να εμφανιστούν, όπως και τα πρώτα, διαρθρωμένα ή μη διαρθρωμένα.</a:t>
            </a:r>
          </a:p>
          <a:p>
            <a:r>
              <a:rPr lang="el-GR" dirty="0" smtClean="0"/>
              <a:t>Μάλιστα </a:t>
            </a:r>
            <a:r>
              <a:rPr lang="el-GR" dirty="0"/>
              <a:t>και τα δύο μπορούν να είναι διαρθρωμένα και να υπάρχει αντιστοιχία ανάμεσα στα 2 συστήματα.</a:t>
            </a:r>
          </a:p>
          <a:p>
            <a:r>
              <a:rPr lang="el-GR" dirty="0"/>
              <a:t>Στην περίπτωση που η διάρθρωση των σημαινόμενων αντιστοιχεί στη διάρθρωση των </a:t>
            </a:r>
            <a:r>
              <a:rPr lang="el-GR" dirty="0" smtClean="0"/>
              <a:t>σημαινόντων </a:t>
            </a:r>
            <a:r>
              <a:rPr lang="el-GR" dirty="0"/>
              <a:t>υπάρχει ομολογία ανάμεσα στους δύο όρους. </a:t>
            </a:r>
          </a:p>
          <a:p>
            <a:r>
              <a:rPr lang="el-GR" dirty="0"/>
              <a:t>Έτσι, η αντίθεση θηλυκού και αρσενικού σημαινόμενου αντανακλάται στα σημαίνοντα: γάτος / γάτα, σκύλος / σκύλα, άλογο / φοράδα, λιοντάρι / λέαινα, κ.λπ.</a:t>
            </a:r>
          </a:p>
          <a:p>
            <a:r>
              <a:rPr lang="el-GR" dirty="0" smtClean="0"/>
              <a:t>Η </a:t>
            </a:r>
            <a:r>
              <a:rPr lang="el-GR" dirty="0"/>
              <a:t>ομολογία συνιστά μια δομική αναλογία στην οποία τα σημαίνοντα βρίσκονται μεταξύ τους στην ίδια σχέση που βρίσκονται και τα σημαινόμενα, ενώ η αναλογία η ίδια αναφέρεται στην ουσία . </a:t>
            </a:r>
          </a:p>
        </p:txBody>
      </p:sp>
    </p:spTree>
    <p:extLst>
      <p:ext uri="{BB962C8B-B14F-4D97-AF65-F5344CB8AC3E}">
        <p14:creationId xmlns:p14="http://schemas.microsoft.com/office/powerpoint/2010/main" val="2367003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Σε </a:t>
            </a:r>
            <a:r>
              <a:rPr lang="el-GR" dirty="0"/>
              <a:t>αναλογική σχέση όρο προς όρο και στα δύο σύνολα (ζώα, άνθρωποι) βρίσκονται οι ομολογίες χαίτες / μαλλιά, μουσούδα / στόμα, άκρα / πόδια ή χέρια.</a:t>
            </a:r>
          </a:p>
          <a:p>
            <a:r>
              <a:rPr lang="el-GR" dirty="0" smtClean="0"/>
              <a:t>Θεωρητικά</a:t>
            </a:r>
            <a:r>
              <a:rPr lang="el-GR" dirty="0"/>
              <a:t>, τα σημαίνοντα και τα σημαινόμενα μπορεί να είναι ή να μην είναι </a:t>
            </a:r>
            <a:r>
              <a:rPr lang="el-GR" dirty="0" smtClean="0"/>
              <a:t>διαρθρωμένα</a:t>
            </a:r>
            <a:r>
              <a:rPr lang="el-GR" dirty="0"/>
              <a:t>. </a:t>
            </a:r>
          </a:p>
          <a:p>
            <a:r>
              <a:rPr lang="el-GR" dirty="0" smtClean="0"/>
              <a:t>Οι </a:t>
            </a:r>
            <a:r>
              <a:rPr lang="el-GR" dirty="0"/>
              <a:t>περισσότερες, όμως, από τις επιστήμες και τις γνώσεις μας στηρίζονται σε συστήματα, όπου τα σημαίνοντα σχηματίζουν κατηγορίες, στοιχεία που διαρθρώνονται (δηλαδή συνάπτουν μεταξύ τους ορισμένους τύπους σχέσεων), ενώ, συγχρόνως, τα σημαινόμενα παρουσιάζουν μια ομόλογη δομή. </a:t>
            </a:r>
          </a:p>
          <a:p>
            <a:r>
              <a:rPr lang="el-GR" dirty="0" smtClean="0"/>
              <a:t>Θεωρητικά</a:t>
            </a:r>
            <a:r>
              <a:rPr lang="el-GR" dirty="0"/>
              <a:t>, οικοδομείται πρώτα η </a:t>
            </a:r>
            <a:r>
              <a:rPr lang="el-GR" dirty="0" err="1"/>
              <a:t>σημαινόμενη</a:t>
            </a:r>
            <a:r>
              <a:rPr lang="el-GR" dirty="0"/>
              <a:t> πραγματικότητα και ύστερα ονομάζεται με την κατάρτιση ενός συστήματος από ομόλογα και κατά προτίμηση, από σημαίνοντα που είναι ανεπηρέαστα από αναλογία.</a:t>
            </a:r>
          </a:p>
        </p:txBody>
      </p:sp>
    </p:spTree>
    <p:extLst>
      <p:ext uri="{BB962C8B-B14F-4D97-AF65-F5344CB8AC3E}">
        <p14:creationId xmlns:p14="http://schemas.microsoft.com/office/powerpoint/2010/main" val="1078711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err="1" smtClean="0"/>
              <a:t>Γι’αυτό</a:t>
            </a:r>
            <a:r>
              <a:rPr lang="el-GR" dirty="0"/>
              <a:t>, η διάκριση ανάμεσα στους αυτούς θεμελιώδεις τρόπους σημείωσης, τους </a:t>
            </a:r>
            <a:r>
              <a:rPr lang="el-GR" dirty="0" smtClean="0"/>
              <a:t>αναλογικούς </a:t>
            </a:r>
            <a:r>
              <a:rPr lang="el-GR" dirty="0"/>
              <a:t>και τους </a:t>
            </a:r>
            <a:r>
              <a:rPr lang="el-GR" dirty="0" err="1"/>
              <a:t>ομολογικούς</a:t>
            </a:r>
            <a:r>
              <a:rPr lang="el-GR" dirty="0"/>
              <a:t>, αποτελεί το κλειδί της επιστημονικής μας κουλτούρας. Επιτρέπει την αντίθεση ανάμεσα στην επιστήμη και την παραδοσιακή γνώση, από τη μια, και τις τέχνες και τις επιστήμες, από την άλλη .</a:t>
            </a:r>
          </a:p>
          <a:p>
            <a:r>
              <a:rPr lang="el-GR" dirty="0" smtClean="0"/>
              <a:t>Ήδη</a:t>
            </a:r>
            <a:r>
              <a:rPr lang="el-GR" dirty="0"/>
              <a:t>, τονίστηκε η φύση της Κυβερνητικής ως επιστήμης που ασχολείται με τα συστήματα ελέγχου, όπως αναπτύσσονται μέσα στους οργανισμούς, ανεξάρτητα από τη φύση των οργάνων που συγκροτούν αυτούς τους οργανισμούς. Τα όργανα ενός οργανισμού  ανταλλάσσουν </a:t>
            </a:r>
            <a:r>
              <a:rPr lang="el-GR" dirty="0" smtClean="0"/>
              <a:t>διάφορα </a:t>
            </a:r>
            <a:r>
              <a:rPr lang="el-GR" dirty="0"/>
              <a:t>φυσικά μεγέθη  ή διάφορα μηνύματα (πράγμα που συμβαίνει ανάμεσα στις κοινωνικές </a:t>
            </a:r>
            <a:r>
              <a:rPr lang="el-GR" dirty="0" err="1"/>
              <a:t>ομά</a:t>
            </a:r>
            <a:r>
              <a:rPr lang="el-GR" dirty="0"/>
              <a:t>-δες, στα τηλεφωνικά κ.λπ. δίκτυα).  </a:t>
            </a:r>
          </a:p>
          <a:p>
            <a:r>
              <a:rPr lang="el-GR" dirty="0" smtClean="0"/>
              <a:t>Η </a:t>
            </a:r>
            <a:r>
              <a:rPr lang="el-GR" dirty="0"/>
              <a:t>Κυβερνητική, ως επιστήμη των οργανισμών, δεν ενδιαφέρεται για τη φύση τους άλλα για τις διαύλους (κανάλια) επικοινωνίας, μέσω των οποίων μεταφέρονται φυσικά μεγέθη ή </a:t>
            </a:r>
            <a:r>
              <a:rPr lang="el-GR" dirty="0" smtClean="0"/>
              <a:t>μηνύματα</a:t>
            </a:r>
            <a:r>
              <a:rPr lang="el-GR" dirty="0"/>
              <a:t>, που είναι γνωστά ως πληροφορίες. </a:t>
            </a:r>
          </a:p>
          <a:p>
            <a:endParaRPr lang="el-GR" dirty="0"/>
          </a:p>
        </p:txBody>
      </p:sp>
    </p:spTree>
    <p:extLst>
      <p:ext uri="{BB962C8B-B14F-4D97-AF65-F5344CB8AC3E}">
        <p14:creationId xmlns:p14="http://schemas.microsoft.com/office/powerpoint/2010/main" val="29550584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smtClean="0"/>
              <a:t>Καταρχάς</a:t>
            </a:r>
            <a:r>
              <a:rPr lang="el-GR" dirty="0"/>
              <a:t>, δεν ενδιαφέρει ο ρόλος αυτών των πληροφοριών. Όμως για να θεωρηθούν "πληροφορίες" πρέπει να έχουν κάποια έννοια μορφής και για να γίνονται "αντιληπτές" από το δέκτη. </a:t>
            </a:r>
          </a:p>
          <a:p>
            <a:r>
              <a:rPr lang="el-GR" dirty="0" smtClean="0"/>
              <a:t>Αυτό </a:t>
            </a:r>
            <a:r>
              <a:rPr lang="el-GR" dirty="0"/>
              <a:t>σημαίνει ότι προκαλούν σ' αυτόν κάποια μεταβολή (αφού ακόμα και ή "λήψη" </a:t>
            </a:r>
            <a:r>
              <a:rPr lang="el-GR" dirty="0" smtClean="0"/>
              <a:t>οδηγεί </a:t>
            </a:r>
            <a:r>
              <a:rPr lang="el-GR" dirty="0"/>
              <a:t>σε διεργασίες κατανόησης, αποθήκευσης κ.λπ.), δηλαδή κάποιον "έλεγχο".</a:t>
            </a:r>
          </a:p>
          <a:p>
            <a:r>
              <a:rPr lang="el-GR" dirty="0" smtClean="0"/>
              <a:t>Με </a:t>
            </a:r>
            <a:r>
              <a:rPr lang="el-GR" dirty="0"/>
              <a:t>βάση αυτές τις σκέψεις τίθενται δύο εύλογα ερωτήματα:</a:t>
            </a:r>
          </a:p>
          <a:p>
            <a:pPr lvl="1"/>
            <a:r>
              <a:rPr lang="el-GR" dirty="0" smtClean="0"/>
              <a:t>μήπως </a:t>
            </a:r>
            <a:r>
              <a:rPr lang="el-GR" dirty="0"/>
              <a:t>πρέπει η Κυβερνητική να θεωρηθεί ως επιστήμη "συμπληρωματική" της επιστήμης της Επικοινωνίας; </a:t>
            </a:r>
          </a:p>
          <a:p>
            <a:pPr lvl="1"/>
            <a:r>
              <a:rPr lang="el-GR" dirty="0" smtClean="0"/>
              <a:t>Τί </a:t>
            </a:r>
            <a:r>
              <a:rPr lang="el-GR" dirty="0"/>
              <a:t>είναι εκείνο που συμβαίνει σε κάθε φυσική δομή και στη δομή ενός ατόμου, που αποτελεί το πιο απλό στοιχείο στον κόσμο των οργανισμών; </a:t>
            </a:r>
          </a:p>
          <a:p>
            <a:endParaRPr lang="el-GR" dirty="0"/>
          </a:p>
        </p:txBody>
      </p:sp>
    </p:spTree>
    <p:extLst>
      <p:ext uri="{BB962C8B-B14F-4D97-AF65-F5344CB8AC3E}">
        <p14:creationId xmlns:p14="http://schemas.microsoft.com/office/powerpoint/2010/main" val="14264148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Στη </a:t>
            </a:r>
            <a:r>
              <a:rPr lang="el-GR" dirty="0"/>
              <a:t>δομή αυτή υπάρχουν: </a:t>
            </a:r>
          </a:p>
          <a:p>
            <a:pPr lvl="1"/>
            <a:r>
              <a:rPr lang="el-GR" dirty="0" smtClean="0"/>
              <a:t>ένας </a:t>
            </a:r>
            <a:r>
              <a:rPr lang="el-GR" dirty="0"/>
              <a:t>"μηχανισμός", που μπορεί να "μετασχηματίζει" ή και ν' αποθηκεύει ένα σήμα (μια πληροφορία), που δέχεται, σε μια πληροφορία που εκπέμπει, </a:t>
            </a:r>
          </a:p>
          <a:p>
            <a:pPr lvl="1"/>
            <a:r>
              <a:rPr lang="el-GR" dirty="0" smtClean="0"/>
              <a:t>ένα </a:t>
            </a:r>
            <a:r>
              <a:rPr lang="el-GR" dirty="0"/>
              <a:t>σύστημα "εισόδου"  των πληροφοριών, </a:t>
            </a:r>
          </a:p>
          <a:p>
            <a:pPr lvl="1"/>
            <a:r>
              <a:rPr lang="el-GR" dirty="0" smtClean="0"/>
              <a:t>ένα </a:t>
            </a:r>
            <a:r>
              <a:rPr lang="el-GR" dirty="0"/>
              <a:t>σύστημα "εξόδου" .</a:t>
            </a:r>
          </a:p>
          <a:p>
            <a:r>
              <a:rPr lang="el-GR" dirty="0" smtClean="0"/>
              <a:t>Η </a:t>
            </a:r>
            <a:r>
              <a:rPr lang="el-GR" dirty="0"/>
              <a:t>συσχέτιση  ανάμεσα στα εισερχόμενα και εξερχόμενα μηνύματα είναι σαφής και αναμφισβήτητη. Γιατί η Κυβερνητική ενδιαφέρεται για τους νόμους που επιτρέπουν την ερμηνεία αυτής της συμπεριφοράς.  </a:t>
            </a:r>
          </a:p>
          <a:p>
            <a:r>
              <a:rPr lang="el-GR" dirty="0"/>
              <a:t>Η κατεύθυνση αυτή οδηγεί την Κυβερνητική στη μέθοδο των μοντέλων, δηλαδή στη </a:t>
            </a:r>
            <a:r>
              <a:rPr lang="el-GR" dirty="0" smtClean="0"/>
              <a:t>συστηματική </a:t>
            </a:r>
            <a:r>
              <a:rPr lang="el-GR" dirty="0"/>
              <a:t>εκμετάλλευση της αναλογίας που υπάρχει ανάμεσα στα χαρακτηριστικά ενός φυσικού </a:t>
            </a:r>
            <a:r>
              <a:rPr lang="el-GR" dirty="0" smtClean="0"/>
              <a:t>οργανισμού </a:t>
            </a:r>
            <a:r>
              <a:rPr lang="el-GR" dirty="0"/>
              <a:t>και στα χαρακτηριστικά ενός "συστήματος" κατασκευασμένου από απλά στοιχεία, είτε αυτό κατασκευάστηκε στο εργαστήριο είτε στο χαρτί. </a:t>
            </a:r>
          </a:p>
          <a:p>
            <a:endParaRPr lang="el-GR" dirty="0"/>
          </a:p>
        </p:txBody>
      </p:sp>
    </p:spTree>
    <p:extLst>
      <p:ext uri="{BB962C8B-B14F-4D97-AF65-F5344CB8AC3E}">
        <p14:creationId xmlns:p14="http://schemas.microsoft.com/office/powerpoint/2010/main" val="14053858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smtClean="0"/>
              <a:t>Στην </a:t>
            </a:r>
            <a:r>
              <a:rPr lang="el-GR" dirty="0"/>
              <a:t>Κυβερνητική, το κριτήριο "αλήθεια" της παραδοσιακής επιστήμης αντικαταστάθηκε με το κριτήριο "ομοιότητα" ή μίμηση του πραγματικού κόσμου, από το μοντέλο του κόσμου </a:t>
            </a:r>
            <a:r>
              <a:rPr lang="el-GR" dirty="0" smtClean="0"/>
              <a:t>αυτού </a:t>
            </a:r>
            <a:r>
              <a:rPr lang="el-GR" dirty="0"/>
              <a:t>.</a:t>
            </a:r>
          </a:p>
          <a:p>
            <a:r>
              <a:rPr lang="el-GR" dirty="0" smtClean="0"/>
              <a:t>Τα </a:t>
            </a:r>
            <a:r>
              <a:rPr lang="el-GR" dirty="0"/>
              <a:t>συστήματα διακρίνονται σε κλειστά και ανοικτά.</a:t>
            </a:r>
          </a:p>
          <a:p>
            <a:pPr lvl="1"/>
            <a:r>
              <a:rPr lang="el-GR" dirty="0" smtClean="0"/>
              <a:t>Στ</a:t>
            </a:r>
            <a:r>
              <a:rPr lang="el-GR" dirty="0"/>
              <a:t>' ανοικτά συστήματα το φαινόμενο που παρουσιάζεται στην έξοδο (το αποτέλεσμα) είναι άμεσα δεμένο με την αιτία που το προκάλεσε.</a:t>
            </a:r>
          </a:p>
          <a:p>
            <a:pPr lvl="1"/>
            <a:r>
              <a:rPr lang="el-GR" dirty="0" smtClean="0"/>
              <a:t>Στα </a:t>
            </a:r>
            <a:r>
              <a:rPr lang="el-GR" dirty="0"/>
              <a:t>κλειστά συστήματα, το φαινόμενο που εμφανίζεται στην έξοδο ξαναστέλνεται στην </a:t>
            </a:r>
            <a:r>
              <a:rPr lang="el-GR" dirty="0" smtClean="0"/>
              <a:t>είσοδο</a:t>
            </a:r>
            <a:r>
              <a:rPr lang="el-GR" dirty="0"/>
              <a:t>, υπερκαλύπτει το φαινόμενο της αρχικής εισόδου, δηλαδή κυκλώνεται η αντίδραση ή </a:t>
            </a:r>
            <a:r>
              <a:rPr lang="el-GR" dirty="0" err="1"/>
              <a:t>εμφα</a:t>
            </a:r>
            <a:r>
              <a:rPr lang="el-GR" dirty="0"/>
              <a:t>-</a:t>
            </a:r>
            <a:r>
              <a:rPr lang="el-GR" dirty="0" err="1"/>
              <a:t>νίζεται</a:t>
            </a:r>
            <a:r>
              <a:rPr lang="el-GR" dirty="0"/>
              <a:t> το φαινόμενο της ανάδρασης ή </a:t>
            </a:r>
            <a:r>
              <a:rPr lang="el-GR" dirty="0" err="1"/>
              <a:t>αναπληροφόρησης</a:t>
            </a:r>
            <a:r>
              <a:rPr lang="el-GR" dirty="0"/>
              <a:t> . </a:t>
            </a:r>
          </a:p>
          <a:p>
            <a:r>
              <a:rPr lang="el-GR" dirty="0" smtClean="0"/>
              <a:t>Κάτω </a:t>
            </a:r>
            <a:r>
              <a:rPr lang="el-GR" dirty="0"/>
              <a:t>απ' αυτές τις συνθήκες, το τελικό αποτέλεσμα στην έξοδο είναι συνάρτηση όχι μόνο της αρχικής εισόδου άλλα και της δομής του κυκλώματος ανάδρασης </a:t>
            </a:r>
            <a:r>
              <a:rPr lang="el-GR" dirty="0" smtClean="0"/>
              <a:t>.</a:t>
            </a:r>
            <a:endParaRPr lang="el-GR" dirty="0"/>
          </a:p>
        </p:txBody>
      </p:sp>
    </p:spTree>
    <p:extLst>
      <p:ext uri="{BB962C8B-B14F-4D97-AF65-F5344CB8AC3E}">
        <p14:creationId xmlns:p14="http://schemas.microsoft.com/office/powerpoint/2010/main" val="4248470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Η </a:t>
            </a:r>
            <a:r>
              <a:rPr lang="el-GR" dirty="0"/>
              <a:t>μέθοδος του Καρτέσιου είναι αναλυτική. Διασπά τις σκέψεις και τα προβλήματα σε </a:t>
            </a:r>
            <a:r>
              <a:rPr lang="el-GR" dirty="0" smtClean="0"/>
              <a:t>μικρά </a:t>
            </a:r>
            <a:r>
              <a:rPr lang="el-GR" dirty="0"/>
              <a:t>κομμάτια και τα τοποθετεί σε μια λογική σειρά. Η αναλυτική μέθοδος ίσως είναι και η </a:t>
            </a:r>
            <a:r>
              <a:rPr lang="el-GR" dirty="0" smtClean="0"/>
              <a:t>σημαντικότερη </a:t>
            </a:r>
            <a:r>
              <a:rPr lang="el-GR" dirty="0"/>
              <a:t>προσφορά του στην επιστήμη.</a:t>
            </a:r>
          </a:p>
          <a:p>
            <a:r>
              <a:rPr lang="el-GR" dirty="0"/>
              <a:t>Έτσι, ο κανόνας της αναλυτικής σκέψης του Καρτέσιου  "Να διαιρώ την καθεμιά εξεταζόμενη απορία σε όσα τεμάχια είναι δυνατό και χρειάζεται, για να τη λύσω καλύτερα" φαίνεται να βρίσκει εφαρμογή στη λογική των συστημάτων που είναι συνδεμένα το ένα με το άλλο: όπου η έξοδος του ενός αποτελεί είσοδο στο άλλο .</a:t>
            </a:r>
          </a:p>
          <a:p>
            <a:r>
              <a:rPr lang="el-GR" dirty="0"/>
              <a:t>Αυτό σημαίνει ότι παράγεται ένα τελικό αποτέλεσμα σύνθετο και περίπλοκο, όπως λ.χ. ένα κοινωνικό ή οικονομικό φαινόμενο. </a:t>
            </a:r>
          </a:p>
          <a:p>
            <a:r>
              <a:rPr lang="el-GR" dirty="0" smtClean="0"/>
              <a:t>Κάθε </a:t>
            </a:r>
            <a:r>
              <a:rPr lang="el-GR" dirty="0"/>
              <a:t>κοινωνική ομάδα είναι για τον κοινωνιολόγο ένα σύστημα. Το ίδιο είναι για τον ψυχολόγο κάθε άτομο. Παρόμοια, κάθε εθνική οικονομία ή κάθε κλάδος της για τον </a:t>
            </a:r>
            <a:r>
              <a:rPr lang="el-GR" dirty="0" err="1" smtClean="0"/>
              <a:t>μακρο</a:t>
            </a:r>
            <a:r>
              <a:rPr lang="el-GR" dirty="0" smtClean="0"/>
              <a:t>-οικονομολόγο</a:t>
            </a:r>
            <a:r>
              <a:rPr lang="el-GR" dirty="0"/>
              <a:t>. Επίσης, κάθε επιχείρηση για τον </a:t>
            </a:r>
            <a:r>
              <a:rPr lang="el-GR" dirty="0" err="1"/>
              <a:t>μικρο</a:t>
            </a:r>
            <a:r>
              <a:rPr lang="el-GR" dirty="0"/>
              <a:t>-οικονομολόγο.</a:t>
            </a:r>
          </a:p>
          <a:p>
            <a:endParaRPr lang="el-GR" dirty="0"/>
          </a:p>
        </p:txBody>
      </p:sp>
    </p:spTree>
    <p:extLst>
      <p:ext uri="{BB962C8B-B14F-4D97-AF65-F5344CB8AC3E}">
        <p14:creationId xmlns:p14="http://schemas.microsoft.com/office/powerpoint/2010/main" val="1146455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 </a:t>
            </a:r>
            <a:r>
              <a:rPr lang="el-GR" dirty="0" smtClean="0"/>
              <a:t>Η </a:t>
            </a:r>
            <a:r>
              <a:rPr lang="el-GR" dirty="0"/>
              <a:t>Κυβερνητική καταλήγει έτσι σε μια "στρουκτουραλιστική" (</a:t>
            </a:r>
            <a:r>
              <a:rPr lang="el-GR" dirty="0" err="1"/>
              <a:t>δομολογική</a:t>
            </a:r>
            <a:r>
              <a:rPr lang="el-GR" dirty="0"/>
              <a:t>) φιλοσοφία (φιλοσοφία της δομής των φαινομένων), που υποθέτει ότι μπορούμε τεχνητά να κάνουμε κατανομή κάθε μορφής του κόσμου σε μια σειρά από απλά στοιχεία "αντίληψης", που συγκεντρώνονται στη συνέχεια σύμφωνα με ορισμένους κανόνες . </a:t>
            </a:r>
          </a:p>
          <a:p>
            <a:r>
              <a:rPr lang="el-GR" dirty="0"/>
              <a:t>Η ίδια η "κατανόηση" δεν είναι τίποτε περισσότερο από μια μορφή κατασκευής </a:t>
            </a:r>
            <a:r>
              <a:rPr lang="el-GR" dirty="0" smtClean="0"/>
              <a:t>αναγνωρίσιμων </a:t>
            </a:r>
            <a:r>
              <a:rPr lang="el-GR" dirty="0"/>
              <a:t>εικόνων μέσω ενός συνόλου στοιχείων που τα έχομε πάρει σωστά και ξεχωριστά το ένα απ' το άλλο .</a:t>
            </a:r>
          </a:p>
          <a:p>
            <a:r>
              <a:rPr lang="el-GR" dirty="0" smtClean="0"/>
              <a:t>Αυτή </a:t>
            </a:r>
            <a:r>
              <a:rPr lang="el-GR" dirty="0"/>
              <a:t>η προσέγγιση ανοίγει για την Κυβερνητική δύο διόδους :</a:t>
            </a:r>
          </a:p>
          <a:p>
            <a:pPr lvl="1"/>
            <a:r>
              <a:rPr lang="el-GR" dirty="0" smtClean="0"/>
              <a:t>Η </a:t>
            </a:r>
            <a:r>
              <a:rPr lang="el-GR" dirty="0"/>
              <a:t>μια αναφέρεται στα γενικά αφηρημένα συστήματα και στους νόμους που μπορούν να </a:t>
            </a:r>
            <a:r>
              <a:rPr lang="el-GR" dirty="0" smtClean="0"/>
              <a:t>ερμηνεύσουν </a:t>
            </a:r>
            <a:r>
              <a:rPr lang="el-GR" dirty="0"/>
              <a:t>πως η συγκέντρωση των στοιχείων οδηγεί σε συνολικά φαινόμενα που είναι </a:t>
            </a:r>
            <a:r>
              <a:rPr lang="el-GR" dirty="0" smtClean="0"/>
              <a:t>διαφορετικά </a:t>
            </a:r>
            <a:r>
              <a:rPr lang="el-GR" dirty="0"/>
              <a:t>από το αποτέλεσμα που δίνει η απλή άθροιση των στοιχείων. Αυτή είναι η μαθηματική </a:t>
            </a:r>
            <a:r>
              <a:rPr lang="el-GR" dirty="0" smtClean="0"/>
              <a:t>θεωρία </a:t>
            </a:r>
            <a:r>
              <a:rPr lang="el-GR" dirty="0"/>
              <a:t>των "γενικών συστημάτων".</a:t>
            </a:r>
          </a:p>
          <a:p>
            <a:pPr lvl="1"/>
            <a:r>
              <a:rPr lang="el-GR" dirty="0" smtClean="0"/>
              <a:t>η </a:t>
            </a:r>
            <a:r>
              <a:rPr lang="el-GR" dirty="0"/>
              <a:t>άλλη δίοδος οδηγεί στην προοδευτική ανάπτυξη της Κυβερνητικής σκέψης και των </a:t>
            </a:r>
            <a:r>
              <a:rPr lang="el-GR" dirty="0" smtClean="0"/>
              <a:t>εφαρμογών </a:t>
            </a:r>
            <a:r>
              <a:rPr lang="el-GR" dirty="0"/>
              <a:t>της που βασίζονται στην ιδέα του οργανισμού. δηλαδή ενός συνόλου αρμονικά </a:t>
            </a:r>
            <a:r>
              <a:rPr lang="el-GR" dirty="0" smtClean="0"/>
              <a:t>συγκροτημένων </a:t>
            </a:r>
            <a:r>
              <a:rPr lang="el-GR" dirty="0"/>
              <a:t>οργάνων.</a:t>
            </a:r>
          </a:p>
          <a:p>
            <a:endParaRPr lang="el-GR" dirty="0"/>
          </a:p>
        </p:txBody>
      </p:sp>
    </p:spTree>
    <p:extLst>
      <p:ext uri="{BB962C8B-B14F-4D97-AF65-F5344CB8AC3E}">
        <p14:creationId xmlns:p14="http://schemas.microsoft.com/office/powerpoint/2010/main" val="9379426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smtClean="0"/>
              <a:t>Η </a:t>
            </a:r>
            <a:r>
              <a:rPr lang="el-GR" dirty="0"/>
              <a:t>θεωρία των γενικών συστημάτων βασίζεται κυρίως πάνω στην ανάλυση των </a:t>
            </a:r>
            <a:r>
              <a:rPr lang="el-GR" dirty="0" smtClean="0"/>
              <a:t>προβλημάτων </a:t>
            </a:r>
            <a:r>
              <a:rPr lang="el-GR" dirty="0"/>
              <a:t>της αντίδρασης που προκαλούν οι εισερχόμενες πληροφορίες σ' ένα "σύστημα" και στο ρόλο της </a:t>
            </a:r>
            <a:r>
              <a:rPr lang="el-GR" dirty="0" err="1"/>
              <a:t>αναπληροφόρησης</a:t>
            </a:r>
            <a:r>
              <a:rPr lang="el-GR" dirty="0"/>
              <a:t>. </a:t>
            </a:r>
          </a:p>
          <a:p>
            <a:r>
              <a:rPr lang="el-GR" dirty="0" smtClean="0"/>
              <a:t>Υπάρχει</a:t>
            </a:r>
            <a:r>
              <a:rPr lang="el-GR" dirty="0"/>
              <a:t>, όμως, κι ένα άλλο εργαλείο που διαθέτει η Κυβερνητική, ως γενική επιστήμη των συστημάτων. Αυτό είναι το ειδικό μέγεθος της συγκέντρωσης των οργάνων που συνιστούν ένα οργανισμό, ένα μέγεθος που κρίνεται από την περιπλοκότητά του . Η μέτρηση αυτής της περιπλοκότητας των οργανισμών αποτελεί ένα μεγάλο πρόβλημα της Κυβερνητικής και της </a:t>
            </a:r>
            <a:r>
              <a:rPr lang="el-GR" dirty="0" smtClean="0"/>
              <a:t>θεωρίας </a:t>
            </a:r>
            <a:r>
              <a:rPr lang="el-GR" dirty="0"/>
              <a:t>της πληροφορίας .</a:t>
            </a:r>
          </a:p>
          <a:p>
            <a:endParaRPr lang="el-GR" dirty="0"/>
          </a:p>
        </p:txBody>
      </p:sp>
    </p:spTree>
    <p:extLst>
      <p:ext uri="{BB962C8B-B14F-4D97-AF65-F5344CB8AC3E}">
        <p14:creationId xmlns:p14="http://schemas.microsoft.com/office/powerpoint/2010/main" val="1514409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Αυθορμητη</a:t>
            </a:r>
            <a:r>
              <a:rPr lang="el-GR" dirty="0" smtClean="0"/>
              <a:t> και </a:t>
            </a:r>
            <a:r>
              <a:rPr lang="el-GR" dirty="0" err="1" smtClean="0"/>
              <a:t>φυσικη</a:t>
            </a:r>
            <a:r>
              <a:rPr lang="el-GR" dirty="0" smtClean="0"/>
              <a:t> </a:t>
            </a:r>
            <a:r>
              <a:rPr lang="el-GR" dirty="0" err="1" smtClean="0"/>
              <a:t>επικοινωνια</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Η </a:t>
            </a:r>
            <a:r>
              <a:rPr lang="el-GR" b="1" dirty="0"/>
              <a:t>αυθόρμητη και φυσική επικοινωνία </a:t>
            </a:r>
            <a:r>
              <a:rPr lang="el-GR" dirty="0"/>
              <a:t>λειτουργεί κυρίως σε ανθρώπινους οργανισμούς. </a:t>
            </a:r>
            <a:endParaRPr lang="el-GR" dirty="0" smtClean="0"/>
          </a:p>
          <a:p>
            <a:r>
              <a:rPr lang="el-GR" dirty="0" smtClean="0"/>
              <a:t>Είναι </a:t>
            </a:r>
            <a:r>
              <a:rPr lang="el-GR" dirty="0"/>
              <a:t>βασισμένη στην ανάγκη της ανθρώπινης ανάγκη να έχει επαφή με άλλους ανθρώπους, και </a:t>
            </a:r>
            <a:r>
              <a:rPr lang="el-GR" dirty="0" smtClean="0"/>
              <a:t>υπάρχει </a:t>
            </a:r>
            <a:r>
              <a:rPr lang="el-GR" dirty="0"/>
              <a:t>εδώ και εκατομμύρια χρόνια. </a:t>
            </a:r>
            <a:endParaRPr lang="el-GR" dirty="0" smtClean="0"/>
          </a:p>
          <a:p>
            <a:r>
              <a:rPr lang="el-GR" dirty="0" smtClean="0"/>
              <a:t>Η </a:t>
            </a:r>
            <a:r>
              <a:rPr lang="el-GR" dirty="0"/>
              <a:t>επικοινωνία μεταξύ μας μπορεί να γίνει με λέξεις, νοήματα και γράμματα, δηλαδή η λεκτική, η νοηματική και η γραπτή. </a:t>
            </a:r>
            <a:endParaRPr lang="el-GR" dirty="0" smtClean="0"/>
          </a:p>
          <a:p>
            <a:r>
              <a:rPr lang="el-GR" dirty="0" smtClean="0"/>
              <a:t>Έχουμε </a:t>
            </a:r>
            <a:r>
              <a:rPr lang="el-GR" dirty="0"/>
              <a:t>όμως και πιο εξελιγμένη </a:t>
            </a:r>
            <a:r>
              <a:rPr lang="el-GR" dirty="0" smtClean="0"/>
              <a:t>επικοινωνία</a:t>
            </a:r>
            <a:r>
              <a:rPr lang="el-GR" dirty="0"/>
              <a:t>, όπως το τηλέφωνο, η τηλεόραση, το </a:t>
            </a:r>
            <a:r>
              <a:rPr lang="el-GR" dirty="0" err="1" smtClean="0"/>
              <a:t>internet</a:t>
            </a:r>
            <a:endParaRPr lang="el-GR" dirty="0" smtClean="0"/>
          </a:p>
          <a:p>
            <a:r>
              <a:rPr lang="el-GR" dirty="0" smtClean="0"/>
              <a:t>Επικοινωνία </a:t>
            </a:r>
            <a:r>
              <a:rPr lang="el-GR" dirty="0"/>
              <a:t>υπάρχει σ' ένα πλήθος δραστηριοτήτων: συζήτηση, πειθώ, διδασκαλία, </a:t>
            </a:r>
            <a:r>
              <a:rPr lang="el-GR" dirty="0" smtClean="0"/>
              <a:t>διαπραγμάτευση.</a:t>
            </a:r>
          </a:p>
          <a:p>
            <a:r>
              <a:rPr lang="el-GR" dirty="0" smtClean="0"/>
              <a:t>Για </a:t>
            </a:r>
            <a:r>
              <a:rPr lang="el-GR" dirty="0"/>
              <a:t>να είναι ικανός κάποιος σε οποιαδήποτε απ' αυτές, είναι θεμελιώδες να γνωρίζει τι σημαίνει επικοινωνία και ν' αναπτύξει τις απαιτούμενες </a:t>
            </a:r>
            <a:r>
              <a:rPr lang="el-GR" dirty="0" err="1" smtClean="0"/>
              <a:t>γι’αυτήν</a:t>
            </a:r>
            <a:r>
              <a:rPr lang="el-GR" dirty="0" smtClean="0"/>
              <a:t> </a:t>
            </a:r>
            <a:r>
              <a:rPr lang="el-GR" dirty="0"/>
              <a:t>ικανότητες.</a:t>
            </a:r>
          </a:p>
          <a:p>
            <a:r>
              <a:rPr lang="el-GR" dirty="0"/>
              <a:t>Οι άνθρωποι δεν μπορούν να μην επικοινωνούν. Η επικοινωνία αποτελεί ένα από τα θεμέλια της ανθρώπινης </a:t>
            </a:r>
            <a:r>
              <a:rPr lang="el-GR" dirty="0" smtClean="0"/>
              <a:t>συμπεριφοράς.</a:t>
            </a:r>
          </a:p>
          <a:p>
            <a:r>
              <a:rPr lang="el-GR" dirty="0" smtClean="0"/>
              <a:t>Για </a:t>
            </a:r>
            <a:r>
              <a:rPr lang="el-GR" dirty="0"/>
              <a:t>να πετύχουμε στην επικοινωνία, πρέπει το μήνυμα μας να ερμηνευτεί ως αξιόπιστο και ορθό από τον αποδέκτη του.</a:t>
            </a:r>
          </a:p>
          <a:p>
            <a:endParaRPr lang="el-GR" dirty="0"/>
          </a:p>
        </p:txBody>
      </p:sp>
    </p:spTree>
    <p:extLst>
      <p:ext uri="{BB962C8B-B14F-4D97-AF65-F5344CB8AC3E}">
        <p14:creationId xmlns:p14="http://schemas.microsoft.com/office/powerpoint/2010/main" val="12484802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a:t>
            </a:r>
            <a:r>
              <a:rPr lang="el-GR" dirty="0" err="1" smtClean="0"/>
              <a:t>γλωσσα</a:t>
            </a:r>
            <a:r>
              <a:rPr lang="el-GR" dirty="0" smtClean="0"/>
              <a:t> </a:t>
            </a:r>
            <a:r>
              <a:rPr lang="el-GR" dirty="0" err="1" smtClean="0"/>
              <a:t>ωσ</a:t>
            </a:r>
            <a:r>
              <a:rPr lang="el-GR" dirty="0" smtClean="0"/>
              <a:t> </a:t>
            </a:r>
            <a:r>
              <a:rPr lang="el-GR" dirty="0" err="1" smtClean="0"/>
              <a:t>συμβολο</a:t>
            </a:r>
            <a:r>
              <a:rPr lang="el-GR" dirty="0" smtClean="0"/>
              <a:t> </a:t>
            </a:r>
            <a:r>
              <a:rPr lang="el-GR" dirty="0" err="1" smtClean="0"/>
              <a:t>επικοινωνιασ</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Οι </a:t>
            </a:r>
            <a:r>
              <a:rPr lang="el-GR" dirty="0"/>
              <a:t>εντυπώσεις που έχει καθένας για το περιβάλλον μπορούν να μεταδοθούν στους άλλους με τρόπο που θα τις κατανοήσουν το ίδιο μ' αυτόν.</a:t>
            </a:r>
          </a:p>
          <a:p>
            <a:r>
              <a:rPr lang="el-GR" dirty="0"/>
              <a:t>Αυτό συνήθως γίνεται με τη βοήθεια μιας ομάδας από σύμβολα που έχουν για όλους την ίδια έννοια: μια έννοια συμφωνημένη. Τέτοια ομάδα συμβόλων, με συμφωνημένη σημασία, καθώς τοποθετούνται στη σειρά, βάσει συμφωνημένων κανόνων, είναι η γλώσσα.</a:t>
            </a:r>
          </a:p>
          <a:p>
            <a:r>
              <a:rPr lang="el-GR" dirty="0" smtClean="0"/>
              <a:t>Οι </a:t>
            </a:r>
            <a:r>
              <a:rPr lang="el-GR" dirty="0"/>
              <a:t>αρχαίοι λαοί χρησιμοποιούσαν ορισμένες εικόνες ως σύμβολα γλώσσας.</a:t>
            </a:r>
          </a:p>
          <a:p>
            <a:r>
              <a:rPr lang="el-GR" dirty="0" smtClean="0"/>
              <a:t>Όλοι </a:t>
            </a:r>
            <a:r>
              <a:rPr lang="el-GR" dirty="0"/>
              <a:t>βέβαια καταλάβαιναν το ίδιο μ' αυτά τα σύμβολα. Όμως μια εικόνα περιγράφει </a:t>
            </a:r>
            <a:r>
              <a:rPr lang="el-GR" dirty="0" smtClean="0"/>
              <a:t>υποκειμενικά </a:t>
            </a:r>
            <a:r>
              <a:rPr lang="el-GR" dirty="0"/>
              <a:t>αισθήματα και είναι ακατάλληλη για να εκφράσει αφηρημένες σκέψεις ή ιδέες. </a:t>
            </a:r>
          </a:p>
          <a:p>
            <a:r>
              <a:rPr lang="el-GR" dirty="0" smtClean="0"/>
              <a:t>Οι </a:t>
            </a:r>
            <a:r>
              <a:rPr lang="el-GR" dirty="0"/>
              <a:t>πρώτες εικονογραφικές γλώσσες αναπτύχτηκαν στα </a:t>
            </a:r>
            <a:r>
              <a:rPr lang="el-GR" dirty="0" err="1"/>
              <a:t>ιδεογραφήματα</a:t>
            </a:r>
            <a:r>
              <a:rPr lang="el-GR" dirty="0"/>
              <a:t> της κινεζικής και ιαπωνικής γλώσσας. Τα </a:t>
            </a:r>
            <a:r>
              <a:rPr lang="el-GR" dirty="0" err="1"/>
              <a:t>ιδεογραφήματα</a:t>
            </a:r>
            <a:r>
              <a:rPr lang="el-GR" dirty="0"/>
              <a:t> είναι λιγότερο υποκειμενικά άλλα όχι αρκετά </a:t>
            </a:r>
            <a:r>
              <a:rPr lang="el-GR" dirty="0" smtClean="0"/>
              <a:t>αντικειμενικά </a:t>
            </a:r>
            <a:r>
              <a:rPr lang="el-GR" dirty="0"/>
              <a:t>. </a:t>
            </a:r>
          </a:p>
          <a:p>
            <a:endParaRPr lang="el-GR" dirty="0"/>
          </a:p>
        </p:txBody>
      </p:sp>
    </p:spTree>
    <p:extLst>
      <p:ext uri="{BB962C8B-B14F-4D97-AF65-F5344CB8AC3E}">
        <p14:creationId xmlns:p14="http://schemas.microsoft.com/office/powerpoint/2010/main" val="33982540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r>
              <a:rPr lang="el-GR" dirty="0" smtClean="0"/>
              <a:t>Όπως </a:t>
            </a:r>
            <a:r>
              <a:rPr lang="el-GR" dirty="0"/>
              <a:t>τα ιδεογράμματα, έτσι και οι εικόνες στη συμβολική γλώσσα , πολλές φορές, </a:t>
            </a:r>
            <a:r>
              <a:rPr lang="el-GR" dirty="0" smtClean="0"/>
              <a:t>μπορούσαν </a:t>
            </a:r>
            <a:r>
              <a:rPr lang="el-GR" dirty="0"/>
              <a:t>να έχουν την έννοια αυτόνομων και ανεξάρτητων κωδίκων.</a:t>
            </a:r>
          </a:p>
          <a:p>
            <a:r>
              <a:rPr lang="el-GR" dirty="0" smtClean="0"/>
              <a:t>Όπως </a:t>
            </a:r>
            <a:r>
              <a:rPr lang="el-GR" dirty="0"/>
              <a:t>στα κινέζικα το σημείο που σημαίνει "δένδρο", "σπίτι" ή "ποδήλατο" επιτρέπει στους κινέζους να επικοινωνούν σ' ολόκληρη την έκταση της χώρας τους, έτσι και με τα σήματα με καπνούς, κ.λπ., τα συνθηματικά σημεία των αργκό, και τα ζωγραφικά μηνύματα αποτελούν γλώσσες επικοινωνίας.</a:t>
            </a:r>
          </a:p>
          <a:p>
            <a:r>
              <a:rPr lang="el-GR" dirty="0" smtClean="0"/>
              <a:t>Σήμερα</a:t>
            </a:r>
            <a:r>
              <a:rPr lang="el-GR" dirty="0"/>
              <a:t>, οι περισσότερες γλώσσες χρησιμοποιούν λέξεις που σχηματίζονται με γράμματα. Οι λέξεις αυτές περιγράφουν απλές ιδέες όταν ενώνονται μεταξύ τους και σχηματίζουν φράσεις, που περιγράφουν πιο περίπλοκες ιδέες. Τα σύμβολα που χρησιμοποιούν οι σύγχρονες γλώσσες είναι πιο αφηρημένα συγκριτικά με τα </a:t>
            </a:r>
            <a:r>
              <a:rPr lang="el-GR" dirty="0" err="1"/>
              <a:t>ιδεογραφήματα</a:t>
            </a:r>
            <a:r>
              <a:rPr lang="el-GR" dirty="0"/>
              <a:t>. </a:t>
            </a:r>
          </a:p>
          <a:p>
            <a:r>
              <a:rPr lang="el-GR" dirty="0" err="1" smtClean="0"/>
              <a:t>Γι’αυτό</a:t>
            </a:r>
            <a:r>
              <a:rPr lang="el-GR" dirty="0" smtClean="0"/>
              <a:t> </a:t>
            </a:r>
            <a:r>
              <a:rPr lang="el-GR" dirty="0"/>
              <a:t>είναι καλύτερα εργαλεία για μια οργανωμένη σκέψη. Ακόμα παίρνουν διάφορες αποχρώσεις που μειώνουν τη χρησιμότητα τους για μια αυστηρή σκέψη, μια σκέψη κυρίως "</a:t>
            </a:r>
            <a:r>
              <a:rPr lang="el-GR" dirty="0" smtClean="0"/>
              <a:t>μαθηματικής</a:t>
            </a:r>
            <a:r>
              <a:rPr lang="el-GR" dirty="0"/>
              <a:t>" σιγουριάς. Αυτός είναι ο λόγος που οι μαθηματικοί και οι επιστήμονες γενικότερα προτιμούν να χρησιμοποιούν μαθηματικά σύμβολα για να εκφράσουν τη βαθύτερη σκέψη τους . </a:t>
            </a:r>
          </a:p>
          <a:p>
            <a:endParaRPr lang="el-GR" dirty="0"/>
          </a:p>
        </p:txBody>
      </p:sp>
    </p:spTree>
    <p:extLst>
      <p:ext uri="{BB962C8B-B14F-4D97-AF65-F5344CB8AC3E}">
        <p14:creationId xmlns:p14="http://schemas.microsoft.com/office/powerpoint/2010/main" val="32504176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Έτσι </a:t>
            </a:r>
            <a:r>
              <a:rPr lang="el-GR" dirty="0"/>
              <a:t>λ.χ. όταν παριστάνουμε στη ζωολογία το σαγόνι με το σχήμα όπου η έννοια είναι ότι είναι ταυτόσημες οι δύο σιαγόνες του ζώου, και αποτελούνται αντίστοιχα από τρεις τομείς (</a:t>
            </a:r>
            <a:r>
              <a:rPr lang="el-GR" dirty="0" smtClean="0"/>
              <a:t>κοπτήρες</a:t>
            </a:r>
            <a:r>
              <a:rPr lang="el-GR" dirty="0"/>
              <a:t>), ένα κυνόδοντα, τέσσερις προγομφίους και από τρεις γομφίους (τραπεζίτες), δηλαδή </a:t>
            </a:r>
            <a:r>
              <a:rPr lang="el-GR" dirty="0" smtClean="0"/>
              <a:t>συνολικά </a:t>
            </a:r>
            <a:r>
              <a:rPr lang="el-GR" dirty="0"/>
              <a:t>από σαράντα τέσσερα δόντια, δεν μας μένουν αμφιβολίες για την περιγραφή, όπως δεν μένουν και για την έννοια του χημικού τύπου Η20.</a:t>
            </a:r>
          </a:p>
          <a:p>
            <a:r>
              <a:rPr lang="el-GR" dirty="0" smtClean="0"/>
              <a:t>Η </a:t>
            </a:r>
            <a:r>
              <a:rPr lang="el-GR" dirty="0"/>
              <a:t>γλώσσα δεν χρειάζεται μόνο για την επικοινωνία, για την κοινοποίηση τη σκέψη μας κατά τρόπο κατανοητό, άλλα χρειάζεται και για τη σκέψη. </a:t>
            </a:r>
          </a:p>
          <a:p>
            <a:r>
              <a:rPr lang="el-GR" dirty="0" smtClean="0"/>
              <a:t>Βέβαια</a:t>
            </a:r>
            <a:r>
              <a:rPr lang="el-GR" dirty="0"/>
              <a:t>, μπορούμε να σκεφτούμε ότι είμαστε διψασμένοι ή πεινασμένοι ή ότι πηγαίνουμε στην απέναντι πεδιάδα, χωρίς να γνωρίζουμε τ' όνομα της δίψας ή της πείνας ή της πεδιάδας </a:t>
            </a:r>
            <a:r>
              <a:rPr lang="el-GR" dirty="0" smtClean="0"/>
              <a:t>βουνού</a:t>
            </a:r>
            <a:r>
              <a:rPr lang="el-GR" dirty="0"/>
              <a:t>, αλλά δεν μπορούμε να σκεφτούμε χωρίς γλώσσα -δηλαδή χωρίς κώδικα αναγνώρισης- "θέλω να πάω για ψάρεμα την άλλη εβδομάδα" ή "κόκκινος", "καλός", "λεπτός", "τρία χιλιόμετρα".</a:t>
            </a:r>
          </a:p>
          <a:p>
            <a:endParaRPr lang="el-GR" dirty="0"/>
          </a:p>
        </p:txBody>
      </p:sp>
    </p:spTree>
    <p:extLst>
      <p:ext uri="{BB962C8B-B14F-4D97-AF65-F5344CB8AC3E}">
        <p14:creationId xmlns:p14="http://schemas.microsoft.com/office/powerpoint/2010/main" val="12212524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Σημαντικη</a:t>
            </a:r>
            <a:r>
              <a:rPr lang="el-GR" dirty="0" smtClean="0"/>
              <a:t> ή </a:t>
            </a:r>
            <a:r>
              <a:rPr lang="el-GR" dirty="0" err="1" smtClean="0"/>
              <a:t>σημασιολογια</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είναι </a:t>
            </a:r>
            <a:r>
              <a:rPr lang="el-GR" dirty="0"/>
              <a:t>η μελέτη του νοήματος. </a:t>
            </a:r>
          </a:p>
          <a:p>
            <a:r>
              <a:rPr lang="el-GR" dirty="0" smtClean="0"/>
              <a:t>υποδηλώνει </a:t>
            </a:r>
            <a:r>
              <a:rPr lang="el-GR" dirty="0"/>
              <a:t>ένα εύρος ιδεών, από την πιο απλή ως την πιο τεχνικά </a:t>
            </a:r>
            <a:r>
              <a:rPr lang="el-GR" dirty="0" smtClean="0"/>
              <a:t>προηγμένη </a:t>
            </a:r>
            <a:r>
              <a:rPr lang="el-GR" dirty="0"/>
              <a:t>. </a:t>
            </a:r>
            <a:endParaRPr lang="el-GR" dirty="0" smtClean="0"/>
          </a:p>
          <a:p>
            <a:r>
              <a:rPr lang="el-GR" dirty="0" smtClean="0"/>
              <a:t>στην </a:t>
            </a:r>
            <a:r>
              <a:rPr lang="el-GR" dirty="0"/>
              <a:t>καθομιλουμένη, χρησιμοποιείται για να υποδηλώσει το πρόβλημα της κατανόησης της επιλογής της λέξης και </a:t>
            </a:r>
            <a:r>
              <a:rPr lang="el-GR" dirty="0" err="1"/>
              <a:t>ό,τι</a:t>
            </a:r>
            <a:r>
              <a:rPr lang="el-GR" dirty="0"/>
              <a:t> σχετίζεται μ' αυτό . </a:t>
            </a:r>
          </a:p>
          <a:p>
            <a:r>
              <a:rPr lang="el-GR" dirty="0"/>
              <a:t>Το πρόβλημα της κατανόησης είναι το αντικείμενο πολλών τυπικών ερευνών για μεγάλο </a:t>
            </a:r>
            <a:r>
              <a:rPr lang="el-GR" dirty="0" smtClean="0"/>
              <a:t>χρονικό </a:t>
            </a:r>
            <a:r>
              <a:rPr lang="el-GR" dirty="0"/>
              <a:t>διάστημα.</a:t>
            </a:r>
          </a:p>
          <a:p>
            <a:r>
              <a:rPr lang="el-GR" dirty="0"/>
              <a:t>Ο όρος "Σημαντική" προέρχεται από την ελληνική λέξη "σημαντικός" . Αυτό, από το ρήμα "σημαίνω" . κι αυτό, από το "σήμα" . </a:t>
            </a:r>
          </a:p>
          <a:p>
            <a:r>
              <a:rPr lang="el-GR" dirty="0"/>
              <a:t>Στη γλωσσολογία, είναι η μελέτη της ερμηνείας των σημείων  ή συμβόλων όπως </a:t>
            </a:r>
            <a:r>
              <a:rPr lang="el-GR" dirty="0" smtClean="0"/>
              <a:t>χρησιμοποιούνται </a:t>
            </a:r>
            <a:r>
              <a:rPr lang="el-GR" dirty="0"/>
              <a:t>από τις ομάδες κάτω από συγκεκριμένες περιστάσεις και καταστάσεις</a:t>
            </a:r>
          </a:p>
          <a:p>
            <a:endParaRPr lang="el-GR" dirty="0"/>
          </a:p>
        </p:txBody>
      </p:sp>
    </p:spTree>
    <p:extLst>
      <p:ext uri="{BB962C8B-B14F-4D97-AF65-F5344CB8AC3E}">
        <p14:creationId xmlns:p14="http://schemas.microsoft.com/office/powerpoint/2010/main" val="31360443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Πεδια</a:t>
            </a:r>
            <a:r>
              <a:rPr lang="el-GR" dirty="0" smtClean="0"/>
              <a:t> </a:t>
            </a:r>
            <a:r>
              <a:rPr lang="el-GR" dirty="0" err="1" smtClean="0"/>
              <a:t>διερευνησησ</a:t>
            </a:r>
            <a:endParaRPr lang="el-GR" dirty="0"/>
          </a:p>
        </p:txBody>
      </p:sp>
      <p:sp>
        <p:nvSpPr>
          <p:cNvPr id="3" name="Θέση περιεχομένου 2"/>
          <p:cNvSpPr>
            <a:spLocks noGrp="1"/>
          </p:cNvSpPr>
          <p:nvPr>
            <p:ph idx="1"/>
          </p:nvPr>
        </p:nvSpPr>
        <p:spPr/>
        <p:txBody>
          <a:bodyPr/>
          <a:lstStyle/>
          <a:p>
            <a:r>
              <a:rPr lang="el-GR" dirty="0" smtClean="0"/>
              <a:t>διερεύνηση </a:t>
            </a:r>
            <a:r>
              <a:rPr lang="el-GR" dirty="0"/>
              <a:t>και την ανάλυση στα συστήματα νοημάτων, που έχουν στενή συνάφεια με τη σύγχρονη γλωσσολογία  ή ανήκουν οργανικά σ' αυτήν,</a:t>
            </a:r>
          </a:p>
          <a:p>
            <a:r>
              <a:rPr lang="el-GR" dirty="0" smtClean="0"/>
              <a:t>διερεύνηση </a:t>
            </a:r>
            <a:r>
              <a:rPr lang="el-GR" dirty="0"/>
              <a:t>της φύσης του νοήματος,</a:t>
            </a:r>
          </a:p>
          <a:p>
            <a:r>
              <a:rPr lang="el-GR" dirty="0" smtClean="0"/>
              <a:t>τη </a:t>
            </a:r>
            <a:r>
              <a:rPr lang="el-GR" dirty="0"/>
              <a:t>διερεύνηση των δυσκολιών, που αντιμετωπίζουν οι άνθρωποι εξαιτίας των νοηματικών (σημασιολογικών) συγχύσεων  και (δια-) στρεβλώσεων</a:t>
            </a:r>
          </a:p>
          <a:p>
            <a:endParaRPr lang="el-GR" dirty="0"/>
          </a:p>
        </p:txBody>
      </p:sp>
    </p:spTree>
    <p:extLst>
      <p:ext uri="{BB962C8B-B14F-4D97-AF65-F5344CB8AC3E}">
        <p14:creationId xmlns:p14="http://schemas.microsoft.com/office/powerpoint/2010/main" val="41726486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Marketing</a:t>
            </a:r>
            <a:r>
              <a:rPr lang="el-GR" dirty="0"/>
              <a:t> </a:t>
            </a:r>
            <a:r>
              <a:rPr lang="el-GR" dirty="0" smtClean="0"/>
              <a:t>και </a:t>
            </a:r>
            <a:r>
              <a:rPr lang="el-GR" dirty="0" err="1" smtClean="0"/>
              <a:t>επικοινωνια</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Το </a:t>
            </a:r>
            <a:r>
              <a:rPr lang="el-GR" dirty="0" err="1"/>
              <a:t>marketing</a:t>
            </a:r>
            <a:r>
              <a:rPr lang="el-GR" dirty="0"/>
              <a:t> και οι δημόσιες σχέσεις είναι δύο τομείς της επιχειρηματικής δραστηριότητας στους οποίους τα τελευταία χρόνια δίνεται όλο και μεγαλύτερη έμφαση . </a:t>
            </a:r>
          </a:p>
          <a:p>
            <a:r>
              <a:rPr lang="el-GR" dirty="0" smtClean="0"/>
              <a:t>Η </a:t>
            </a:r>
            <a:r>
              <a:rPr lang="el-GR" dirty="0"/>
              <a:t>σύγχρονη αντίληψη για το </a:t>
            </a:r>
            <a:r>
              <a:rPr lang="el-GR" dirty="0" err="1"/>
              <a:t>marketing</a:t>
            </a:r>
            <a:r>
              <a:rPr lang="el-GR" dirty="0"/>
              <a:t> αναφέρεται στην ικανοποίηση των αναγκών του ανθρώπου. </a:t>
            </a:r>
          </a:p>
          <a:p>
            <a:r>
              <a:rPr lang="el-GR" dirty="0" smtClean="0"/>
              <a:t>Δεν </a:t>
            </a:r>
            <a:r>
              <a:rPr lang="el-GR" dirty="0"/>
              <a:t>είναι τυχαίο ότι η αντίληψη αυτή συνοψίζεται επιγραμματικά στη φράση: "δεν </a:t>
            </a:r>
            <a:r>
              <a:rPr lang="el-GR" dirty="0" smtClean="0"/>
              <a:t>φτιάχνουμε </a:t>
            </a:r>
            <a:r>
              <a:rPr lang="el-GR" dirty="0"/>
              <a:t>ανάγκες, </a:t>
            </a:r>
            <a:r>
              <a:rPr lang="el-GR" dirty="0" err="1"/>
              <a:t>αλλ</a:t>
            </a:r>
            <a:r>
              <a:rPr lang="el-GR" dirty="0"/>
              <a:t>' ανακαλύπτουμε τις ήδη υπάρχουσες και τις εξυπηρετούμε". </a:t>
            </a:r>
          </a:p>
          <a:p>
            <a:r>
              <a:rPr lang="el-GR" dirty="0" smtClean="0"/>
              <a:t>Ανεξάρτητα </a:t>
            </a:r>
            <a:r>
              <a:rPr lang="el-GR" dirty="0"/>
              <a:t>από τη </a:t>
            </a:r>
            <a:r>
              <a:rPr lang="el-GR" dirty="0" err="1"/>
              <a:t>φιλοσοφικο</a:t>
            </a:r>
            <a:r>
              <a:rPr lang="el-GR" dirty="0"/>
              <a:t>-ηθική ή / και ιδεολογική τοποθέτηση πάνω σ' αυτή τη φράση, ουσιαστικά η επιτυχία της επιχειρηματικής δραστηριότητας εξαρτάται τόσο από το </a:t>
            </a:r>
            <a:r>
              <a:rPr lang="el-GR" dirty="0" err="1"/>
              <a:t>marketing</a:t>
            </a:r>
            <a:r>
              <a:rPr lang="el-GR" dirty="0"/>
              <a:t>, όσο και από τις δημόσιες σχέσεις. </a:t>
            </a:r>
          </a:p>
          <a:p>
            <a:r>
              <a:rPr lang="el-GR" dirty="0" smtClean="0"/>
              <a:t>Οι </a:t>
            </a:r>
            <a:r>
              <a:rPr lang="el-GR" dirty="0"/>
              <a:t>δημόσιες σχέσεις έχουν, επίσης, ως σημείο αναφοράς τον άνθρωπο και τις ανάγκες του . </a:t>
            </a:r>
          </a:p>
          <a:p>
            <a:r>
              <a:rPr lang="el-GR" dirty="0" smtClean="0"/>
              <a:t>Βασικός </a:t>
            </a:r>
            <a:r>
              <a:rPr lang="el-GR" dirty="0"/>
              <a:t>άξονας της δραστηριότητας και των δύο τομέων είναι ο προσανατολισμός της επιχείρησης στην εξυπηρέτηση του ανθρώπου - καταναλωτή, με στόχο το κέρδος και την </a:t>
            </a:r>
            <a:r>
              <a:rPr lang="el-GR" dirty="0" smtClean="0"/>
              <a:t>ανάπτυξή </a:t>
            </a:r>
            <a:r>
              <a:rPr lang="el-GR" dirty="0"/>
              <a:t>της . </a:t>
            </a:r>
          </a:p>
          <a:p>
            <a:endParaRPr lang="el-GR" dirty="0"/>
          </a:p>
        </p:txBody>
      </p:sp>
    </p:spTree>
    <p:extLst>
      <p:ext uri="{BB962C8B-B14F-4D97-AF65-F5344CB8AC3E}">
        <p14:creationId xmlns:p14="http://schemas.microsoft.com/office/powerpoint/2010/main" val="26196506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smtClean="0"/>
              <a:t>Εφόσον </a:t>
            </a:r>
            <a:r>
              <a:rPr lang="el-GR" dirty="0"/>
              <a:t>η επιχείρηση θέλει ν' αναπτυχθεί, πρέπει να εντοπίσει, να προσδιορίσει και να </a:t>
            </a:r>
            <a:r>
              <a:rPr lang="el-GR" dirty="0" smtClean="0"/>
              <a:t>καθορίσει </a:t>
            </a:r>
            <a:r>
              <a:rPr lang="el-GR" dirty="0"/>
              <a:t>τις ανάγκες του καταναλωτή και να δημιουργήσει προϊόντα που θα ικανοποιούν τις </a:t>
            </a:r>
            <a:r>
              <a:rPr lang="el-GR" dirty="0" smtClean="0"/>
              <a:t>ανάγκες </a:t>
            </a:r>
            <a:r>
              <a:rPr lang="el-GR" dirty="0"/>
              <a:t>του περισσότερο αποτελεσματικά από τους ανταγωνιστές της . </a:t>
            </a:r>
          </a:p>
          <a:p>
            <a:r>
              <a:rPr lang="el-GR" dirty="0" smtClean="0"/>
              <a:t>Ν' </a:t>
            </a:r>
            <a:r>
              <a:rPr lang="el-GR" dirty="0"/>
              <a:t>ανακαλύψει τρόπους που θα της επιτρέψουν να προωθήσει το προϊόν της περισσότερο αποτελεσματικά . </a:t>
            </a:r>
          </a:p>
          <a:p>
            <a:r>
              <a:rPr lang="el-GR" dirty="0" smtClean="0"/>
              <a:t>Δημόσιες </a:t>
            </a:r>
            <a:r>
              <a:rPr lang="el-GR" dirty="0"/>
              <a:t>σχέσεις είναι η συνεχής και συνεπής προσπάθεια καλλιέργειας σχέσεων καλής θέλησης και αμοιβαίας εμπιστοσύνης μεταξύ μιας επιχείρησης και των ομάδων κοινού που την ενδιαφέρουν .</a:t>
            </a:r>
          </a:p>
          <a:p>
            <a:r>
              <a:rPr lang="el-GR" dirty="0" smtClean="0"/>
              <a:t>Έτσι</a:t>
            </a:r>
            <a:r>
              <a:rPr lang="el-GR" dirty="0"/>
              <a:t>, οι δημόσιες σχέσεις αποβλέπουν στην προσέγγιση-επαφή της επιχείρησης με το (</a:t>
            </a:r>
            <a:r>
              <a:rPr lang="el-GR" dirty="0" smtClean="0"/>
              <a:t>αγοραστικό</a:t>
            </a:r>
            <a:r>
              <a:rPr lang="el-GR" dirty="0"/>
              <a:t>) κοινό . </a:t>
            </a:r>
          </a:p>
          <a:p>
            <a:endParaRPr lang="el-GR" dirty="0"/>
          </a:p>
        </p:txBody>
      </p:sp>
    </p:spTree>
    <p:extLst>
      <p:ext uri="{BB962C8B-B14F-4D97-AF65-F5344CB8AC3E}">
        <p14:creationId xmlns:p14="http://schemas.microsoft.com/office/powerpoint/2010/main" val="5449949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1609416"/>
            <a:ext cx="7239000" cy="4987936"/>
          </a:xfrm>
        </p:spPr>
        <p:txBody>
          <a:bodyPr>
            <a:normAutofit fontScale="70000" lnSpcReduction="20000"/>
          </a:bodyPr>
          <a:lstStyle/>
          <a:p>
            <a:r>
              <a:rPr lang="el-GR" dirty="0" smtClean="0"/>
              <a:t>Δημόσιες </a:t>
            </a:r>
            <a:r>
              <a:rPr lang="el-GR" dirty="0"/>
              <a:t>σχέσεις είναι η διαχείριση της φήμης ως αποτέλεσμα των </a:t>
            </a:r>
            <a:r>
              <a:rPr lang="el-GR" dirty="0" smtClean="0"/>
              <a:t>πράξεων</a:t>
            </a:r>
            <a:r>
              <a:rPr lang="el-GR" dirty="0"/>
              <a:t>, των μηνυμάτων και της αντίληψης των άλλων </a:t>
            </a:r>
            <a:r>
              <a:rPr lang="el-GR" dirty="0" err="1" smtClean="0"/>
              <a:t>γι’αυτά</a:t>
            </a:r>
            <a:r>
              <a:rPr lang="el-GR" dirty="0" smtClean="0"/>
              <a:t> </a:t>
            </a:r>
            <a:r>
              <a:rPr lang="el-GR" dirty="0"/>
              <a:t>.</a:t>
            </a:r>
          </a:p>
          <a:p>
            <a:r>
              <a:rPr lang="el-GR" dirty="0" smtClean="0"/>
              <a:t>Οι </a:t>
            </a:r>
            <a:r>
              <a:rPr lang="el-GR" dirty="0"/>
              <a:t>δημόσιες σχέσεις αφορούν σ' ένα σύνολο δραστηριοτήτων που θα πρέπει να έχουν </a:t>
            </a:r>
            <a:r>
              <a:rPr lang="el-GR" dirty="0" smtClean="0"/>
              <a:t>μακροπρόθεσμους </a:t>
            </a:r>
            <a:r>
              <a:rPr lang="el-GR" dirty="0"/>
              <a:t>στόχους , ώστε να διασφαλίζουν την καλή δημόσια εικόνα της επιχείρησης . </a:t>
            </a:r>
          </a:p>
          <a:p>
            <a:r>
              <a:rPr lang="el-GR" dirty="0" smtClean="0"/>
              <a:t>Επίσης</a:t>
            </a:r>
            <a:r>
              <a:rPr lang="el-GR" dirty="0"/>
              <a:t>, αφορούν δραστηριότητες, όπως η παρουσίαση των προϊόντων και του προγράμματός της, καθώς και διάφορες εκδηλώσεις, μέσω των οποίων η επιχείρηση κερδίζει </a:t>
            </a:r>
            <a:r>
              <a:rPr lang="el-GR" dirty="0" smtClean="0"/>
              <a:t>κυρίως </a:t>
            </a:r>
            <a:r>
              <a:rPr lang="el-GR" dirty="0"/>
              <a:t>σ' ενός είδους "ανατροφοδότηση" μετά από το διάλογο με το κοινό, αναδιαμορφώνοντας το σχεδιασμό της . </a:t>
            </a:r>
          </a:p>
          <a:p>
            <a:r>
              <a:rPr lang="el-GR" dirty="0" smtClean="0"/>
              <a:t>Κύριος </a:t>
            </a:r>
            <a:r>
              <a:rPr lang="el-GR" dirty="0"/>
              <a:t>στόχος των δημόσιων σχέσεων είναι η επιρροή των συνεργατών και των πελατών με απώτερο σκοπό την αύξηση των πωλήσεων και του κέρδους .</a:t>
            </a:r>
          </a:p>
          <a:p>
            <a:r>
              <a:rPr lang="el-GR" dirty="0" smtClean="0"/>
              <a:t>Οι </a:t>
            </a:r>
            <a:r>
              <a:rPr lang="el-GR" dirty="0"/>
              <a:t>δημόσιες σχέσεις βοηθούν το κοινό-στόχος να αντιληφθεί το σκοπό, τις δραστηριότητες και τα προϊόντα ή υπηρεσίες μιας επιχείρησης ή ενός οργανισμού</a:t>
            </a:r>
          </a:p>
          <a:p>
            <a:endParaRPr lang="el-GR" dirty="0"/>
          </a:p>
        </p:txBody>
      </p:sp>
    </p:spTree>
    <p:extLst>
      <p:ext uri="{BB962C8B-B14F-4D97-AF65-F5344CB8AC3E}">
        <p14:creationId xmlns:p14="http://schemas.microsoft.com/office/powerpoint/2010/main" val="39044483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smtClean="0"/>
              <a:t>Όπως </a:t>
            </a:r>
            <a:r>
              <a:rPr lang="el-GR" dirty="0"/>
              <a:t>όλες οι δραστηριότητες απαιτούν την ορθή κατάρτιση ενός πλάνου, κατά τον ίδιο τρόπο και οι δημόσιες σχέσεις εξαρτώνται σε άμεσο βαθμό από το σχεδιασμό αλλά και την </a:t>
            </a:r>
            <a:r>
              <a:rPr lang="el-GR" dirty="0" smtClean="0"/>
              <a:t>υλοποίησή </a:t>
            </a:r>
            <a:r>
              <a:rPr lang="el-GR" dirty="0"/>
              <a:t>τους. </a:t>
            </a:r>
          </a:p>
          <a:p>
            <a:r>
              <a:rPr lang="el-GR" dirty="0"/>
              <a:t>Ο σχεδιασμός θα πρέπει να περιλαμβάνει την περιγραφή των στόχων και των μηνυμάτων που θέλει η επιχείρηση να μεταδώσει στο κοινό, όπως λ.χ. στόχος, το χρονοδιάγραμμα, καθώς και τους οικονομικούς πόρους που απαιτούνται για την υλοποίηση των δημόσιων σχέσεων . </a:t>
            </a:r>
          </a:p>
          <a:p>
            <a:r>
              <a:rPr lang="el-GR" dirty="0" smtClean="0"/>
              <a:t>Στις </a:t>
            </a:r>
            <a:r>
              <a:rPr lang="el-GR" dirty="0"/>
              <a:t>μεγάλες επιχειρήσεις το τμήμα των δημόσιων σχέσεων αποτελεί ξεχωριστό τμήμα, άλλοτε ανεξάρτητο στο συνολικό οργανόγραμμα της επιχείρησης και άλλοτε σ' εξάρτηση με </a:t>
            </a:r>
            <a:r>
              <a:rPr lang="el-GR" dirty="0" err="1"/>
              <a:t>κά</a:t>
            </a:r>
            <a:r>
              <a:rPr lang="el-GR" dirty="0"/>
              <a:t>-ποιο άλλο τμήμα (είτε απευθείας με το γενικό διευθυντή είτε με το τμήμα </a:t>
            </a:r>
            <a:r>
              <a:rPr lang="el-GR" dirty="0" err="1"/>
              <a:t>marketing</a:t>
            </a:r>
            <a:r>
              <a:rPr lang="el-GR" dirty="0"/>
              <a:t>). </a:t>
            </a:r>
          </a:p>
          <a:p>
            <a:r>
              <a:rPr lang="el-GR" dirty="0"/>
              <a:t>Ένα ενδεικτικό οργανόγραμμα του ίδιου του τμήματος μπορεί να περιλαμβάνει το διευθυντή του τμήματος, τον προϊστάμενο επικοινωνίας, τον υπεύθυνο επικοινωνίας με τον Τύπο και τα ΜΜΕ, τους συντάκτες πληροφοριακών δελτίων, τους συνεργάτες (εσωτερικούς ή εξωτερικούς) επικοινωνίας, τους διευθυντές σχέσεων περιφερειακών γραφείων της επιχείρησης, </a:t>
            </a:r>
            <a:r>
              <a:rPr lang="el-GR" dirty="0" err="1"/>
              <a:t>κ.λπ</a:t>
            </a:r>
            <a:endParaRPr lang="el-GR" dirty="0"/>
          </a:p>
          <a:p>
            <a:endParaRPr lang="el-GR" dirty="0"/>
          </a:p>
        </p:txBody>
      </p:sp>
    </p:spTree>
    <p:extLst>
      <p:ext uri="{BB962C8B-B14F-4D97-AF65-F5344CB8AC3E}">
        <p14:creationId xmlns:p14="http://schemas.microsoft.com/office/powerpoint/2010/main" val="11573699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smtClean="0"/>
              <a:t>Ο </a:t>
            </a:r>
            <a:r>
              <a:rPr lang="el-GR" dirty="0"/>
              <a:t>προγραμματισμός του τμήματος μπορεί να περιλαμβάνει σταθερές πολιτικές, όπως π.χ. επιλογή των τρόπων σχεδιασμού και λειτουργίας του τμήματος, μακροπρόθεσμοι στόχοι, κ.λπ., προ-γράμματα, όπως λ.χ. χορηγίες, ή καμπάνιες, όπως λ.χ. εκδηλώσεις, </a:t>
            </a:r>
            <a:r>
              <a:rPr lang="el-GR" dirty="0" err="1"/>
              <a:t>projects</a:t>
            </a:r>
            <a:r>
              <a:rPr lang="el-GR" dirty="0"/>
              <a:t>, κ.λπ.</a:t>
            </a:r>
          </a:p>
          <a:p>
            <a:r>
              <a:rPr lang="el-GR" dirty="0" smtClean="0"/>
              <a:t>Οι </a:t>
            </a:r>
            <a:r>
              <a:rPr lang="el-GR" dirty="0"/>
              <a:t>ομάδες ανθρώπων στους οποίους τυπικά απευθύνεται το τμήμα δημόσιων σχέσεων </a:t>
            </a:r>
            <a:r>
              <a:rPr lang="el-GR" dirty="0" smtClean="0"/>
              <a:t>είναι </a:t>
            </a:r>
            <a:r>
              <a:rPr lang="el-GR" dirty="0"/>
              <a:t>:</a:t>
            </a:r>
          </a:p>
          <a:p>
            <a:pPr lvl="1"/>
            <a:r>
              <a:rPr lang="el-GR" dirty="0" smtClean="0"/>
              <a:t>οι </a:t>
            </a:r>
            <a:r>
              <a:rPr lang="el-GR" dirty="0"/>
              <a:t>εργαζόμενοι στην επιχείρηση,</a:t>
            </a:r>
          </a:p>
          <a:p>
            <a:pPr lvl="1"/>
            <a:r>
              <a:rPr lang="el-GR" dirty="0" smtClean="0"/>
              <a:t>οι </a:t>
            </a:r>
            <a:r>
              <a:rPr lang="el-GR" dirty="0"/>
              <a:t>μέτοχοι και οι επενδυτές της επιχείρησης,</a:t>
            </a:r>
          </a:p>
          <a:p>
            <a:pPr lvl="1"/>
            <a:r>
              <a:rPr lang="el-GR" dirty="0" smtClean="0"/>
              <a:t>οι </a:t>
            </a:r>
            <a:r>
              <a:rPr lang="el-GR" dirty="0"/>
              <a:t>συνεργάτες της επιχείρησης (προμηθευτές, πωλητές, κ.λπ.),</a:t>
            </a:r>
          </a:p>
          <a:p>
            <a:pPr lvl="1"/>
            <a:r>
              <a:rPr lang="el-GR" dirty="0" smtClean="0"/>
              <a:t>οι </a:t>
            </a:r>
            <a:r>
              <a:rPr lang="el-GR" dirty="0"/>
              <a:t>καταναλωτές (το αγοραστικό κοινό),</a:t>
            </a:r>
          </a:p>
          <a:p>
            <a:pPr lvl="1"/>
            <a:r>
              <a:rPr lang="el-GR" dirty="0" smtClean="0"/>
              <a:t>τα </a:t>
            </a:r>
            <a:r>
              <a:rPr lang="el-GR" dirty="0"/>
              <a:t>ΜΜΕ, και</a:t>
            </a:r>
          </a:p>
          <a:p>
            <a:pPr lvl="1"/>
            <a:r>
              <a:rPr lang="el-GR" dirty="0" smtClean="0"/>
              <a:t>η </a:t>
            </a:r>
            <a:r>
              <a:rPr lang="el-GR" dirty="0"/>
              <a:t>κοινότητα / περιοχή στην οποία έχει την έδρα της η επιχείρηση.</a:t>
            </a:r>
          </a:p>
          <a:p>
            <a:endParaRPr lang="el-GR" dirty="0"/>
          </a:p>
        </p:txBody>
      </p:sp>
    </p:spTree>
    <p:extLst>
      <p:ext uri="{BB962C8B-B14F-4D97-AF65-F5344CB8AC3E}">
        <p14:creationId xmlns:p14="http://schemas.microsoft.com/office/powerpoint/2010/main" val="272772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Παραγοντεσ</a:t>
            </a:r>
            <a:r>
              <a:rPr lang="el-GR" dirty="0" smtClean="0"/>
              <a:t> </a:t>
            </a:r>
            <a:r>
              <a:rPr lang="el-GR" dirty="0" err="1" smtClean="0"/>
              <a:t>επικοινωνιασ</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Πρωτουργός και αποδέκτης</a:t>
            </a:r>
          </a:p>
          <a:p>
            <a:pPr lvl="1"/>
            <a:r>
              <a:rPr lang="el-GR" dirty="0"/>
              <a:t>ο πρωτουργός, όπως και ο αποδέκτης, είναι ζώντες </a:t>
            </a:r>
            <a:r>
              <a:rPr lang="el-GR" dirty="0" smtClean="0"/>
              <a:t>οργανισμοί</a:t>
            </a:r>
            <a:r>
              <a:rPr lang="el-GR" dirty="0"/>
              <a:t>. Μπορεί όμως, στον τομέα της τεχνολογίας των επικοινωνιών, οι πρωτουργοί ή οι αποδέκτες να μην είναι ζώντες οργανισμοί, αλλά διάφορα άλλα φυσικά συστήματα. Μερικοί ορισμοί </a:t>
            </a:r>
            <a:r>
              <a:rPr lang="el-GR" dirty="0" smtClean="0"/>
              <a:t>περιορίζουν </a:t>
            </a:r>
            <a:r>
              <a:rPr lang="el-GR" dirty="0"/>
              <a:t>με ποικίλες δικαιολογίες την αληθινή επικοινωνία μόνο μεταξύ ανθρώπων</a:t>
            </a:r>
            <a:r>
              <a:rPr lang="el-GR" dirty="0" smtClean="0"/>
              <a:t>.</a:t>
            </a:r>
            <a:endParaRPr lang="el-GR" dirty="0"/>
          </a:p>
          <a:p>
            <a:r>
              <a:rPr lang="el-GR" dirty="0" smtClean="0"/>
              <a:t>Τρόπος μεταβίβασης</a:t>
            </a:r>
          </a:p>
          <a:p>
            <a:pPr lvl="1"/>
            <a:r>
              <a:rPr lang="el-GR" dirty="0" smtClean="0"/>
              <a:t>μπορεί </a:t>
            </a:r>
            <a:r>
              <a:rPr lang="el-GR" dirty="0"/>
              <a:t>να είναι οποιαδήποτε συμπεριφορά του οργανισμού, ικανή να προκαλέσει την </a:t>
            </a:r>
            <a:r>
              <a:rPr lang="el-GR" dirty="0" smtClean="0"/>
              <a:t>αντίδραση </a:t>
            </a:r>
            <a:r>
              <a:rPr lang="el-GR" dirty="0"/>
              <a:t>(ή ανταπόκριση ) ενός οργανισμού. </a:t>
            </a:r>
          </a:p>
          <a:p>
            <a:r>
              <a:rPr lang="el-GR" dirty="0"/>
              <a:t>Μ</a:t>
            </a:r>
            <a:r>
              <a:rPr lang="el-GR" dirty="0" smtClean="0"/>
              <a:t>ήνυμα </a:t>
            </a:r>
          </a:p>
          <a:p>
            <a:pPr lvl="1"/>
            <a:r>
              <a:rPr lang="el-GR" dirty="0" smtClean="0"/>
              <a:t>μεγάλη </a:t>
            </a:r>
            <a:r>
              <a:rPr lang="el-GR" dirty="0"/>
              <a:t>διαμάχη υπάρχει ως προς τη φύση του μηνύματος ή του νοήματος  της </a:t>
            </a:r>
            <a:r>
              <a:rPr lang="el-GR" dirty="0" smtClean="0"/>
              <a:t>επικοινωνίας</a:t>
            </a:r>
            <a:r>
              <a:rPr lang="el-GR" dirty="0"/>
              <a:t>, όπως επίσης και ως προς την ευρύτητα των φαινομένων που μπορεί να περιλαμβάνει το </a:t>
            </a:r>
            <a:r>
              <a:rPr lang="el-GR" dirty="0" smtClean="0"/>
              <a:t>μήνυμα</a:t>
            </a:r>
            <a:r>
              <a:rPr lang="el-GR" dirty="0"/>
              <a:t>. </a:t>
            </a:r>
          </a:p>
          <a:p>
            <a:r>
              <a:rPr lang="el-GR" dirty="0" smtClean="0"/>
              <a:t>Αποτέλεσμα</a:t>
            </a:r>
            <a:endParaRPr lang="el-GR" dirty="0"/>
          </a:p>
          <a:p>
            <a:pPr lvl="1"/>
            <a:r>
              <a:rPr lang="el-GR" dirty="0" smtClean="0"/>
              <a:t>η </a:t>
            </a:r>
            <a:r>
              <a:rPr lang="el-GR" dirty="0"/>
              <a:t>επικοινωνία προϋποθέτει πάντοτε ότι επέρχεται στη συμπεριφορά του αποδέκτη ή / και του πρωτουργού ένα είδος διαφορικού αποτελέσματος. Αν δεν προκληθεί διαφορικό </a:t>
            </a:r>
            <a:r>
              <a:rPr lang="el-GR" dirty="0" smtClean="0"/>
              <a:t>αποτέλεσμα  </a:t>
            </a:r>
            <a:r>
              <a:rPr lang="el-GR" dirty="0"/>
              <a:t>στη συμπεριφορά του αποδέκτη, δεν έχει πραγματοποιηθεί </a:t>
            </a:r>
            <a:r>
              <a:rPr lang="el-GR" dirty="0" smtClean="0"/>
              <a:t>επικοινωνία</a:t>
            </a:r>
            <a:endParaRPr lang="el-GR" dirty="0"/>
          </a:p>
        </p:txBody>
      </p:sp>
    </p:spTree>
    <p:extLst>
      <p:ext uri="{BB962C8B-B14F-4D97-AF65-F5344CB8AC3E}">
        <p14:creationId xmlns:p14="http://schemas.microsoft.com/office/powerpoint/2010/main" val="5835502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Τα </a:t>
            </a:r>
            <a:r>
              <a:rPr lang="el-GR" dirty="0"/>
              <a:t>βασικότερα μέσα, τα θεμελιώδη εργαλεία οι κυριότερες μέθοδοι υλοποίησης ενός προ-γράμματος που χρησιμοποιούνται για την υλοποίηση των δημόσιων σχέσεων είναι :</a:t>
            </a:r>
          </a:p>
          <a:p>
            <a:pPr lvl="1"/>
            <a:r>
              <a:rPr lang="el-GR" dirty="0" smtClean="0"/>
              <a:t>η </a:t>
            </a:r>
            <a:r>
              <a:rPr lang="el-GR" dirty="0"/>
              <a:t>δημιουργία επιχειρηματικής ταυτότητας </a:t>
            </a:r>
          </a:p>
          <a:p>
            <a:pPr lvl="1"/>
            <a:r>
              <a:rPr lang="el-GR" dirty="0" smtClean="0"/>
              <a:t>η </a:t>
            </a:r>
            <a:r>
              <a:rPr lang="el-GR" dirty="0"/>
              <a:t>κατάρτιση και η υλοποίηση πλάνου επικοινωνίας και δημοσιότητας </a:t>
            </a:r>
          </a:p>
          <a:p>
            <a:pPr lvl="1"/>
            <a:r>
              <a:rPr lang="el-GR" dirty="0" smtClean="0"/>
              <a:t>η </a:t>
            </a:r>
            <a:r>
              <a:rPr lang="el-GR" dirty="0"/>
              <a:t>οργάνωση γραφείου τύπου </a:t>
            </a:r>
          </a:p>
          <a:p>
            <a:pPr lvl="1"/>
            <a:r>
              <a:rPr lang="el-GR" dirty="0" smtClean="0"/>
              <a:t>οι </a:t>
            </a:r>
            <a:r>
              <a:rPr lang="el-GR" dirty="0"/>
              <a:t>συνεντεύξεις τύπου,</a:t>
            </a:r>
          </a:p>
          <a:p>
            <a:pPr lvl="1"/>
            <a:r>
              <a:rPr lang="el-GR" dirty="0" smtClean="0"/>
              <a:t>τα </a:t>
            </a:r>
            <a:r>
              <a:rPr lang="el-GR" dirty="0"/>
              <a:t>δελτία τύπου, τα </a:t>
            </a:r>
            <a:r>
              <a:rPr lang="el-GR" dirty="0" err="1"/>
              <a:t>neswletters</a:t>
            </a:r>
            <a:r>
              <a:rPr lang="el-GR" dirty="0"/>
              <a:t>, κ.λπ.,</a:t>
            </a:r>
          </a:p>
          <a:p>
            <a:pPr lvl="1"/>
            <a:r>
              <a:rPr lang="el-GR" dirty="0" smtClean="0"/>
              <a:t>η </a:t>
            </a:r>
            <a:r>
              <a:rPr lang="el-GR" dirty="0"/>
              <a:t>δημιουργία βάσης δεδομένων που περιλαμβάνει όλους τους πιθανούς αποδέκτες του προ-γράμματος,</a:t>
            </a:r>
          </a:p>
          <a:p>
            <a:pPr lvl="1"/>
            <a:r>
              <a:rPr lang="el-GR" dirty="0" smtClean="0"/>
              <a:t>η </a:t>
            </a:r>
            <a:r>
              <a:rPr lang="el-GR" dirty="0"/>
              <a:t>δημιουργία εταιρικών παρουσιάσεων (</a:t>
            </a:r>
            <a:r>
              <a:rPr lang="el-GR" dirty="0" err="1"/>
              <a:t>company</a:t>
            </a:r>
            <a:r>
              <a:rPr lang="el-GR" dirty="0"/>
              <a:t> </a:t>
            </a:r>
            <a:r>
              <a:rPr lang="el-GR" dirty="0" err="1"/>
              <a:t>profiles</a:t>
            </a:r>
            <a:r>
              <a:rPr lang="el-GR" dirty="0"/>
              <a:t>) και παρουσιάσεων στελεχών </a:t>
            </a:r>
          </a:p>
          <a:p>
            <a:pPr lvl="1"/>
            <a:r>
              <a:rPr lang="el-GR" dirty="0" smtClean="0"/>
              <a:t>το </a:t>
            </a:r>
            <a:r>
              <a:rPr lang="el-GR" dirty="0"/>
              <a:t>αρχείο των εκδηλώσεων που πραγματοποιήθηκαν μαζί με τις μελέτες υλοποίησής τους,</a:t>
            </a:r>
          </a:p>
          <a:p>
            <a:pPr lvl="1"/>
            <a:r>
              <a:rPr lang="el-GR" dirty="0" smtClean="0"/>
              <a:t>η </a:t>
            </a:r>
            <a:r>
              <a:rPr lang="el-GR" dirty="0"/>
              <a:t>διοργάνωση εκδηλώσεων (προσκλήσεις, οργάνωση, κ.λπ.), συνεδρίων, ημερίδων οι </a:t>
            </a:r>
            <a:r>
              <a:rPr lang="el-GR" dirty="0" err="1"/>
              <a:t>διαλέ</a:t>
            </a:r>
            <a:r>
              <a:rPr lang="el-GR" dirty="0"/>
              <a:t>-</a:t>
            </a:r>
            <a:r>
              <a:rPr lang="el-GR" dirty="0" err="1"/>
              <a:t>ξεις</a:t>
            </a:r>
            <a:r>
              <a:rPr lang="el-GR" dirty="0"/>
              <a:t> και τα σεμινάρια,</a:t>
            </a:r>
          </a:p>
          <a:p>
            <a:endParaRPr lang="el-GR" dirty="0"/>
          </a:p>
          <a:p>
            <a:endParaRPr lang="el-GR" dirty="0"/>
          </a:p>
        </p:txBody>
      </p:sp>
    </p:spTree>
    <p:extLst>
      <p:ext uri="{BB962C8B-B14F-4D97-AF65-F5344CB8AC3E}">
        <p14:creationId xmlns:p14="http://schemas.microsoft.com/office/powerpoint/2010/main" val="9681144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pPr lvl="1"/>
            <a:r>
              <a:rPr lang="el-GR" dirty="0" smtClean="0"/>
              <a:t>οι </a:t>
            </a:r>
            <a:r>
              <a:rPr lang="el-GR" dirty="0"/>
              <a:t>χορηγίες και άλλες συναφείς ενέργειες (εκστρατείες ενημέρωσης)</a:t>
            </a:r>
          </a:p>
          <a:p>
            <a:pPr lvl="1"/>
            <a:r>
              <a:rPr lang="el-GR" dirty="0" smtClean="0"/>
              <a:t>το </a:t>
            </a:r>
            <a:r>
              <a:rPr lang="el-GR" dirty="0" err="1"/>
              <a:t>lobbying</a:t>
            </a:r>
            <a:r>
              <a:rPr lang="el-GR" dirty="0"/>
              <a:t>, δηλαδή η πολιτική μεσολάβησης και επηρεασμού προσώπων και ομάδων που έχουν εξουσίες και θεωρείται ότι μπορούν να φανούν χρήσιμοι στην ανάπτυξη της επιχείρησης, όπως λ.χ. πολιτικοί, συνδικάτα, ισχυρές προσωπικότητες, οργανώσεις, σύλλογοι, κ.λπ.),</a:t>
            </a:r>
          </a:p>
          <a:p>
            <a:pPr lvl="1"/>
            <a:r>
              <a:rPr lang="el-GR" dirty="0" smtClean="0"/>
              <a:t>η </a:t>
            </a:r>
            <a:r>
              <a:rPr lang="el-GR" dirty="0"/>
              <a:t>επιμέλεια επιχειρηματικών δώρων, διαφημιστικών προϊόντων, </a:t>
            </a:r>
            <a:r>
              <a:rPr lang="el-GR" dirty="0" err="1"/>
              <a:t>gudgets</a:t>
            </a:r>
            <a:r>
              <a:rPr lang="el-GR" dirty="0"/>
              <a:t>, η δημιουργία </a:t>
            </a:r>
            <a:r>
              <a:rPr lang="el-GR" dirty="0" smtClean="0"/>
              <a:t>διαφημιστικών </a:t>
            </a:r>
            <a:r>
              <a:rPr lang="el-GR" dirty="0"/>
              <a:t>φακέλων, κ.λπ.,</a:t>
            </a:r>
          </a:p>
          <a:p>
            <a:pPr lvl="1"/>
            <a:r>
              <a:rPr lang="el-GR" dirty="0" smtClean="0"/>
              <a:t>η </a:t>
            </a:r>
            <a:r>
              <a:rPr lang="el-GR" dirty="0"/>
              <a:t>τηλεφωνική, ηλεκτρονική, η επιστολική και η προσωπική επικοινωνία. </a:t>
            </a:r>
          </a:p>
          <a:p>
            <a:pPr lvl="1"/>
            <a:r>
              <a:rPr lang="el-GR" dirty="0" smtClean="0"/>
              <a:t>η </a:t>
            </a:r>
            <a:r>
              <a:rPr lang="el-GR" dirty="0"/>
              <a:t>δημιουργία ιστοσελίδας και άλλων </a:t>
            </a:r>
            <a:r>
              <a:rPr lang="el-GR" dirty="0" err="1"/>
              <a:t>διαδραστικών</a:t>
            </a:r>
            <a:r>
              <a:rPr lang="el-GR" dirty="0"/>
              <a:t> εργαλείων (CD, κ.λπ.)</a:t>
            </a:r>
          </a:p>
          <a:p>
            <a:pPr lvl="1"/>
            <a:r>
              <a:rPr lang="el-GR" dirty="0" smtClean="0"/>
              <a:t>η </a:t>
            </a:r>
            <a:r>
              <a:rPr lang="el-GR" dirty="0"/>
              <a:t>διενέργεια ερευνών και στατιστικών αναλύσεων</a:t>
            </a:r>
          </a:p>
          <a:p>
            <a:pPr lvl="1"/>
            <a:r>
              <a:rPr lang="el-GR" dirty="0" smtClean="0"/>
              <a:t>η </a:t>
            </a:r>
            <a:r>
              <a:rPr lang="el-GR" dirty="0"/>
              <a:t>κατάρτιση ανθρώπινου δυναμικού • η διαχείριση και η διεκπεραίωση παραπόνων</a:t>
            </a:r>
          </a:p>
          <a:p>
            <a:pPr lvl="1"/>
            <a:r>
              <a:rPr lang="el-GR" dirty="0" smtClean="0"/>
              <a:t>η </a:t>
            </a:r>
            <a:r>
              <a:rPr lang="el-GR" dirty="0"/>
              <a:t>δημιουργία τμήματος εξυπηρέτησης πελατών. Ιδιαίτερης σημασίας είναι οι τηλεφωνικές γραμμές εξυπηρέτησης που προσφέρουν υπηρεσίες ενημέρωσης των καταναλωτών, πολλές φορές χωρίς χρέωση για τους καταναλωτές.</a:t>
            </a:r>
          </a:p>
          <a:p>
            <a:endParaRPr lang="el-GR" dirty="0"/>
          </a:p>
        </p:txBody>
      </p:sp>
    </p:spTree>
    <p:extLst>
      <p:ext uri="{BB962C8B-B14F-4D97-AF65-F5344CB8AC3E}">
        <p14:creationId xmlns:p14="http://schemas.microsoft.com/office/powerpoint/2010/main" val="25781044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Επικοινωνια</a:t>
            </a:r>
            <a:r>
              <a:rPr lang="el-GR" dirty="0" smtClean="0"/>
              <a:t> και </a:t>
            </a:r>
            <a:r>
              <a:rPr lang="el-GR" dirty="0" err="1" smtClean="0"/>
              <a:t>επιχειρηση</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επικοινωνία </a:t>
            </a:r>
            <a:r>
              <a:rPr lang="el-GR" dirty="0"/>
              <a:t>είναι η διαδικασία κατά την οποία πραγματοποιείται ανταλλαγή πληροφοριών μεταξύ των ατόμων μέσα σ' ένα σύστημα συμβόλων . </a:t>
            </a:r>
          </a:p>
          <a:p>
            <a:r>
              <a:rPr lang="el-GR" dirty="0" smtClean="0"/>
              <a:t>είναι </a:t>
            </a:r>
            <a:r>
              <a:rPr lang="el-GR" dirty="0"/>
              <a:t>η μεταβίβαση σκέψεων, ιδεών, γνωμών και συναισθημάτων από έναν πομπό σ' ένα αποδέκτη με τη χρησιμοποίηση κάποιου μέσου επικοινωνίας .</a:t>
            </a:r>
          </a:p>
          <a:p>
            <a:r>
              <a:rPr lang="el-GR" dirty="0" smtClean="0"/>
              <a:t>Ως </a:t>
            </a:r>
            <a:r>
              <a:rPr lang="el-GR" dirty="0"/>
              <a:t>σύμβολο μπορεί να νοηθεί οποιασδήποτε μορφής αποτέλεσμα από μέρους ενός "</a:t>
            </a:r>
            <a:r>
              <a:rPr lang="el-GR" dirty="0" smtClean="0"/>
              <a:t>δέκτη</a:t>
            </a:r>
            <a:r>
              <a:rPr lang="el-GR" dirty="0"/>
              <a:t>"  σε συμπεριφορά που προέρχεται από έναν "πομπό" , που ενέχει τη συνδιάλεξη, την </a:t>
            </a:r>
            <a:r>
              <a:rPr lang="el-GR" dirty="0" smtClean="0"/>
              <a:t>ομιλία</a:t>
            </a:r>
            <a:r>
              <a:rPr lang="el-GR" dirty="0"/>
              <a:t>, την ανταλλαγή ιδεών και απόψεων, την έκφραση συναισθημάτων, την αντίδραση σ' </a:t>
            </a:r>
            <a:r>
              <a:rPr lang="el-GR" dirty="0" smtClean="0"/>
              <a:t>εξωτερικό </a:t>
            </a:r>
            <a:r>
              <a:rPr lang="el-GR" dirty="0"/>
              <a:t>ερέθισμα.</a:t>
            </a:r>
          </a:p>
          <a:p>
            <a:r>
              <a:rPr lang="el-GR" dirty="0" smtClean="0"/>
              <a:t>Η </a:t>
            </a:r>
            <a:r>
              <a:rPr lang="el-GR" dirty="0"/>
              <a:t>επικοινωνία στις επιχειρήσεις παίρνει συνήθως τη μορφή ομαδικής επικοινωνίας .</a:t>
            </a:r>
          </a:p>
          <a:p>
            <a:r>
              <a:rPr lang="el-GR" dirty="0" smtClean="0"/>
              <a:t>Μέσα </a:t>
            </a:r>
            <a:r>
              <a:rPr lang="el-GR" dirty="0"/>
              <a:t>στα πλαίσια αυτά διαμορφώνονται διάφορες σχέσεις μεταξύ των στελεχών της </a:t>
            </a:r>
            <a:r>
              <a:rPr lang="el-GR" dirty="0" smtClean="0"/>
              <a:t>επιχείρησης</a:t>
            </a:r>
            <a:r>
              <a:rPr lang="el-GR" dirty="0"/>
              <a:t>, στις οποίες αναπτύσσεται διαπροσωπικής μορφής επικοινωνία</a:t>
            </a:r>
          </a:p>
          <a:p>
            <a:endParaRPr lang="el-GR" dirty="0"/>
          </a:p>
        </p:txBody>
      </p:sp>
    </p:spTree>
    <p:extLst>
      <p:ext uri="{BB962C8B-B14F-4D97-AF65-F5344CB8AC3E}">
        <p14:creationId xmlns:p14="http://schemas.microsoft.com/office/powerpoint/2010/main" val="13954246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smtClean="0"/>
              <a:t>Η </a:t>
            </a:r>
            <a:r>
              <a:rPr lang="el-GR" dirty="0"/>
              <a:t>ομαδική επικοινωνία είναι μια διαδικασία στην οποία ισχύουν όλα όσα ισχύουν στην </a:t>
            </a:r>
            <a:r>
              <a:rPr lang="el-GR" dirty="0" smtClean="0"/>
              <a:t>επικοινωνία </a:t>
            </a:r>
            <a:r>
              <a:rPr lang="el-GR" dirty="0"/>
              <a:t>"πρόσωπο με πρόσωπο". Επιπρόσθετα, όμως, επιδρούν παράγοντες που αναφέρονται στην πολυπρόσωπη διάσταση της διαδικασίας, και συγκεκριμένα στη δομή και στη λειτουργία της ομάδας. </a:t>
            </a:r>
          </a:p>
          <a:p>
            <a:r>
              <a:rPr lang="el-GR" dirty="0" smtClean="0"/>
              <a:t>Οι </a:t>
            </a:r>
            <a:r>
              <a:rPr lang="el-GR" dirty="0"/>
              <a:t>παράγοντες αυτοί είναι:</a:t>
            </a:r>
          </a:p>
          <a:p>
            <a:pPr lvl="1"/>
            <a:r>
              <a:rPr lang="el-GR" dirty="0" smtClean="0"/>
              <a:t>η </a:t>
            </a:r>
            <a:r>
              <a:rPr lang="el-GR" dirty="0"/>
              <a:t>ηγετική ικανότητα-φυσιογνωμία του ατόμου που αναλαμβάνει το ρόλο του "ηγέτη" ,</a:t>
            </a:r>
          </a:p>
          <a:p>
            <a:pPr lvl="1"/>
            <a:r>
              <a:rPr lang="el-GR" dirty="0" smtClean="0"/>
              <a:t>η </a:t>
            </a:r>
            <a:r>
              <a:rPr lang="el-GR" dirty="0"/>
              <a:t>διάρκεια ύπαρξης της ομάδας και η συνοχή που έχει αναπτύξει ,</a:t>
            </a:r>
          </a:p>
          <a:p>
            <a:pPr lvl="1"/>
            <a:r>
              <a:rPr lang="el-GR" dirty="0" smtClean="0"/>
              <a:t>το </a:t>
            </a:r>
            <a:r>
              <a:rPr lang="el-GR" dirty="0"/>
              <a:t>μέγεθος της ομάδας ,</a:t>
            </a:r>
          </a:p>
          <a:p>
            <a:pPr lvl="1"/>
            <a:r>
              <a:rPr lang="el-GR" dirty="0" smtClean="0"/>
              <a:t>η </a:t>
            </a:r>
            <a:r>
              <a:rPr lang="el-GR" dirty="0"/>
              <a:t>αυτοαντίληψη και η </a:t>
            </a:r>
            <a:r>
              <a:rPr lang="el-GR" dirty="0" err="1"/>
              <a:t>αυτοεικόνα</a:t>
            </a:r>
            <a:r>
              <a:rPr lang="el-GR" dirty="0"/>
              <a:t> των μελών της ομάδας ,</a:t>
            </a:r>
          </a:p>
          <a:p>
            <a:pPr lvl="1"/>
            <a:r>
              <a:rPr lang="el-GR" dirty="0" smtClean="0"/>
              <a:t>οι </a:t>
            </a:r>
            <a:r>
              <a:rPr lang="el-GR" dirty="0"/>
              <a:t>ιδιότητες των μελών της ομάδας, όπως λ.χ. χαρακτηριστικά, αρμοδιότητες, ιεραρχία, κ.λπ., και πως αυτές επηρεάζουν τις αλληλεπιδράσεις μεταξύ τους, και</a:t>
            </a:r>
          </a:p>
          <a:p>
            <a:pPr lvl="1"/>
            <a:r>
              <a:rPr lang="el-GR" dirty="0" smtClean="0"/>
              <a:t>το </a:t>
            </a:r>
            <a:r>
              <a:rPr lang="el-GR" dirty="0"/>
              <a:t>πρότυπο σύμφωνα με το οποίο λειτουργεί η ομάδα, όπως π.χ. οι κανόνες συμπεριφοράς, οι αρχές που διέπουν τη λειτουργία της ομάδας</a:t>
            </a:r>
          </a:p>
          <a:p>
            <a:endParaRPr lang="el-GR" dirty="0"/>
          </a:p>
        </p:txBody>
      </p:sp>
    </p:spTree>
    <p:extLst>
      <p:ext uri="{BB962C8B-B14F-4D97-AF65-F5344CB8AC3E}">
        <p14:creationId xmlns:p14="http://schemas.microsoft.com/office/powerpoint/2010/main" val="15468423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smtClean="0"/>
              <a:t>Στις </a:t>
            </a:r>
            <a:r>
              <a:rPr lang="el-GR" dirty="0"/>
              <a:t>ομάδες εργασίας, που διαμορφώνονται στα πλαίσια των επιχειρήσεων, η επικοινωνία βασίζεται σε σχέσεις δομημένες σε ρόλους. Η επικοινωνία σε τέτοιες ομάδες χαρακτηρίζεται από την ιεραρχική δομή της ομάδας, που είναι συνήθως διαμορφωμένη από τη φιλοσοφία της </a:t>
            </a:r>
            <a:r>
              <a:rPr lang="el-GR" dirty="0" smtClean="0"/>
              <a:t>επιχείρησης </a:t>
            </a:r>
            <a:r>
              <a:rPr lang="el-GR" dirty="0"/>
              <a:t>. </a:t>
            </a:r>
          </a:p>
          <a:p>
            <a:r>
              <a:rPr lang="el-GR" dirty="0" smtClean="0"/>
              <a:t>οι </a:t>
            </a:r>
            <a:r>
              <a:rPr lang="el-GR" dirty="0"/>
              <a:t>ρόλοι που αναλαμβάνει το κάθε άτομο σε μια ομάδα εργασίας μιας επιχείρησης είναι συνήθως παγιωμένοι από το ίδιο το "καταστατικό" της δημιουργίας της: η ιεραρχική θέση των μελών της στην εταιρία "προβλέπει" τόσο τους ρόλους που τα μέλη αναλαμβάνουν, όσο και τους τρόπους με τους οποίους εκφράζονται και συμπεριφέρονται, αναλαμβάνουν ή όχι </a:t>
            </a:r>
            <a:r>
              <a:rPr lang="el-GR" dirty="0" smtClean="0"/>
              <a:t>πρωτοβουλίες</a:t>
            </a:r>
            <a:r>
              <a:rPr lang="el-GR" dirty="0"/>
              <a:t>, έχουν ή όχι λόγο στις τελικές επιλογές, </a:t>
            </a:r>
            <a:r>
              <a:rPr lang="el-GR" dirty="0" err="1"/>
              <a:t>κ.λπ</a:t>
            </a:r>
            <a:endParaRPr lang="el-GR" dirty="0"/>
          </a:p>
          <a:p>
            <a:endParaRPr lang="el-GR" dirty="0"/>
          </a:p>
        </p:txBody>
      </p:sp>
    </p:spTree>
    <p:extLst>
      <p:ext uri="{BB962C8B-B14F-4D97-AF65-F5344CB8AC3E}">
        <p14:creationId xmlns:p14="http://schemas.microsoft.com/office/powerpoint/2010/main" val="12891109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smtClean="0"/>
              <a:t>Οι </a:t>
            </a:r>
            <a:r>
              <a:rPr lang="el-GR" dirty="0"/>
              <a:t>ρόλοι που αναπτύσσονται σ' αυτές τις ομάδες περιγράφονται ως "ρόλοι εργασίας", και είναι οι παρακάτω :</a:t>
            </a:r>
          </a:p>
          <a:p>
            <a:pPr lvl="1"/>
            <a:r>
              <a:rPr lang="el-GR" dirty="0" smtClean="0"/>
              <a:t>ο </a:t>
            </a:r>
            <a:r>
              <a:rPr lang="el-GR" dirty="0"/>
              <a:t>"φυσικός ηγέτης",</a:t>
            </a:r>
          </a:p>
          <a:p>
            <a:pPr lvl="1"/>
            <a:r>
              <a:rPr lang="el-GR" dirty="0" smtClean="0"/>
              <a:t>το </a:t>
            </a:r>
            <a:r>
              <a:rPr lang="el-GR" dirty="0"/>
              <a:t>άτομο που αναζητά τις απαραίτητες πληροφορίες,</a:t>
            </a:r>
          </a:p>
          <a:p>
            <a:pPr lvl="1"/>
            <a:r>
              <a:rPr lang="el-GR" dirty="0" smtClean="0"/>
              <a:t>το </a:t>
            </a:r>
            <a:r>
              <a:rPr lang="el-GR" dirty="0"/>
              <a:t>άτομο που παρέχει ιδέες και απόψεις,</a:t>
            </a:r>
          </a:p>
          <a:p>
            <a:pPr lvl="1"/>
            <a:r>
              <a:rPr lang="el-GR" dirty="0" smtClean="0"/>
              <a:t>το </a:t>
            </a:r>
            <a:r>
              <a:rPr lang="el-GR" dirty="0"/>
              <a:t>άτομο που αναλύει τις πληροφορίες και τις απόψεις,</a:t>
            </a:r>
          </a:p>
          <a:p>
            <a:pPr lvl="1"/>
            <a:r>
              <a:rPr lang="el-GR" dirty="0" smtClean="0"/>
              <a:t>το </a:t>
            </a:r>
            <a:r>
              <a:rPr lang="el-GR" dirty="0"/>
              <a:t>άτομο που "διεκπεραιώνει" τη συνολική διαδικασία της εργασίας,</a:t>
            </a:r>
          </a:p>
          <a:p>
            <a:pPr lvl="1"/>
            <a:r>
              <a:rPr lang="el-GR" dirty="0" smtClean="0"/>
              <a:t>το </a:t>
            </a:r>
            <a:r>
              <a:rPr lang="el-GR" dirty="0"/>
              <a:t>άτομο που καταγράφει την πορεία και τις ενέργειες της εργασίας, και </a:t>
            </a:r>
          </a:p>
          <a:p>
            <a:pPr lvl="1"/>
            <a:r>
              <a:rPr lang="el-GR" dirty="0" smtClean="0"/>
              <a:t>ο </a:t>
            </a:r>
            <a:r>
              <a:rPr lang="el-GR" dirty="0"/>
              <a:t>"ιδανικός άνθρωπος", το άτομο "για όλες τις δουλειές".</a:t>
            </a:r>
          </a:p>
          <a:p>
            <a:r>
              <a:rPr lang="el-GR" dirty="0"/>
              <a:t>Οι σκέψεις, οι ιδέες, οι γνώμες και τα συναισθήματα αποτελούν το μήνυμα. </a:t>
            </a:r>
          </a:p>
          <a:p>
            <a:r>
              <a:rPr lang="el-GR" dirty="0"/>
              <a:t>Μήνυμα είναι αυτό που μεταβιβάζεται. </a:t>
            </a:r>
          </a:p>
          <a:p>
            <a:r>
              <a:rPr lang="el-GR" dirty="0"/>
              <a:t>Πομπός είναι αυτός που αποφασίζει ν' ανακοινώσει. </a:t>
            </a:r>
          </a:p>
          <a:p>
            <a:r>
              <a:rPr lang="el-GR" dirty="0"/>
              <a:t>Αποδέκτης θεωρείται το άτομο που δέχεται το μήνυμα του πομπού</a:t>
            </a:r>
          </a:p>
        </p:txBody>
      </p:sp>
    </p:spTree>
    <p:extLst>
      <p:ext uri="{BB962C8B-B14F-4D97-AF65-F5344CB8AC3E}">
        <p14:creationId xmlns:p14="http://schemas.microsoft.com/office/powerpoint/2010/main" val="42538919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a:t>Ως θόρυβος θεωρείται οποιοσδήποτε φυσικός παράγοντας, εξωτερικός ή εσωτερικός, που μπορεί να παρέμβει και ν' αλλοιώσει τη διάδοση του μηνύματος, προκαλώντας παραμόρφωσή του . </a:t>
            </a:r>
          </a:p>
          <a:p>
            <a:r>
              <a:rPr lang="el-GR" dirty="0"/>
              <a:t>Θόρυβο μπορεί ν' αποτελέσει οποιαδήποτε ενόχληση που λαμβάνει χώρα κατά τη διαδικασία της επικοινωνίας και η οποία συναντάται σε οποιοδήποτε στάδιό της. </a:t>
            </a:r>
            <a:endParaRPr lang="el-GR" dirty="0" smtClean="0"/>
          </a:p>
          <a:p>
            <a:r>
              <a:rPr lang="el-GR" dirty="0" smtClean="0"/>
              <a:t>Ο </a:t>
            </a:r>
            <a:r>
              <a:rPr lang="el-GR" dirty="0"/>
              <a:t>βασικότερος τύπος </a:t>
            </a:r>
            <a:r>
              <a:rPr lang="el-GR" dirty="0" smtClean="0"/>
              <a:t>θορύβου </a:t>
            </a:r>
            <a:r>
              <a:rPr lang="el-GR" dirty="0"/>
              <a:t>αποκαλείται κανάλι θορύβου και έχει να κάνει με το μέσο  της επικοινωνίας. Τα </a:t>
            </a:r>
            <a:r>
              <a:rPr lang="el-GR" dirty="0" smtClean="0"/>
              <a:t>συναισθήματα </a:t>
            </a:r>
            <a:r>
              <a:rPr lang="el-GR" dirty="0"/>
              <a:t>λόγου χάρη που εμπλέκονται στη διαδικασία της επικοινωνίας μπορεί να αποτελέσουν ένα είδος θορύβου. Έτσι, ο υπάλληλος μπορεί να μην ακούσει με ακρίβεια τις οδηγίες του </a:t>
            </a:r>
            <a:r>
              <a:rPr lang="el-GR" dirty="0" smtClean="0"/>
              <a:t>μάνατζερ </a:t>
            </a:r>
            <a:r>
              <a:rPr lang="el-GR" dirty="0"/>
              <a:t>εξαιτίας του θορύβου που προέρχεται από ένα μηχάνημα καθαρισμού του χώρου. </a:t>
            </a:r>
          </a:p>
          <a:p>
            <a:endParaRPr lang="el-GR" dirty="0"/>
          </a:p>
        </p:txBody>
      </p:sp>
    </p:spTree>
    <p:extLst>
      <p:ext uri="{BB962C8B-B14F-4D97-AF65-F5344CB8AC3E}">
        <p14:creationId xmlns:p14="http://schemas.microsoft.com/office/powerpoint/2010/main" val="11424782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a:t>Η επικοινωνιακή διαδικασία λαμβάνει χώρα, όταν η πληροφορία ή το νόημά της έχει </a:t>
            </a:r>
            <a:r>
              <a:rPr lang="el-GR" dirty="0" smtClean="0"/>
              <a:t>μοιραστεί </a:t>
            </a:r>
            <a:r>
              <a:rPr lang="el-GR" dirty="0"/>
              <a:t>τουλάχιστο ανάμεσα σε δύο άτομα. Έπειτα, πρέπει να συμπεριλάβει την απάντηση από το δέκτη του μηνύματος, ο οποίος με τη σειρά του οφείλει να στείλει πίσω το δικό του μήνυμα στον αποστολέα του. Βέβαια, ο πομπός δεν είναι σε θέση να γνωρίζει αν το μήνυμα έχει διαβιβαστεί με τον τρόπο που επιθυμούσε, αν δεν υπάρξει ανατροφοδότηση από το δέκτη του.</a:t>
            </a:r>
          </a:p>
          <a:p>
            <a:r>
              <a:rPr lang="el-GR" dirty="0"/>
              <a:t>Τα αντίστοιχα συστατικά στοιχεία υπάρχουν και στην επιχειρησιακή επικοινωνία. </a:t>
            </a:r>
          </a:p>
          <a:p>
            <a:endParaRPr lang="el-GR" dirty="0"/>
          </a:p>
        </p:txBody>
      </p:sp>
    </p:spTree>
    <p:extLst>
      <p:ext uri="{BB962C8B-B14F-4D97-AF65-F5344CB8AC3E}">
        <p14:creationId xmlns:p14="http://schemas.microsoft.com/office/powerpoint/2010/main" val="9973495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Επιχειρησιακη</a:t>
            </a:r>
            <a:r>
              <a:rPr lang="el-GR" dirty="0" smtClean="0"/>
              <a:t> </a:t>
            </a:r>
            <a:r>
              <a:rPr lang="el-GR" dirty="0" err="1" smtClean="0"/>
              <a:t>επικοινωνια</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Επιχειρησιακή </a:t>
            </a:r>
            <a:r>
              <a:rPr lang="el-GR" dirty="0"/>
              <a:t>επικοινωνία είναι η επικοινωνία που λαμβάνει χώρα μέσα και έξω από την επιχείρηση. </a:t>
            </a:r>
          </a:p>
          <a:p>
            <a:r>
              <a:rPr lang="el-GR" dirty="0" smtClean="0"/>
              <a:t>Η </a:t>
            </a:r>
            <a:r>
              <a:rPr lang="el-GR" dirty="0"/>
              <a:t>διαδικασία που θ' ακολουθηθεί για την αποστολή και τη λήψη του μηνύματος, μοιάζει με μια αλυσίδα. </a:t>
            </a:r>
          </a:p>
          <a:p>
            <a:r>
              <a:rPr lang="el-GR" dirty="0" smtClean="0"/>
              <a:t>Τα </a:t>
            </a:r>
            <a:r>
              <a:rPr lang="el-GR" dirty="0"/>
              <a:t>πλαίσια της επιχειρησιακής επικοινωνίας, που εφαρμόζεται και στην περίπτωση μιας ομάδας, θεμέλιο λίθο αποτελεί η κάλυψη των αναγκών των εργαζομένων για την συλλογή </a:t>
            </a:r>
            <a:r>
              <a:rPr lang="el-GR" dirty="0" smtClean="0"/>
              <a:t>πληροφοριών</a:t>
            </a:r>
            <a:r>
              <a:rPr lang="el-GR" dirty="0"/>
              <a:t>. Είναι τόσο σημαντικό το γεγονός αυτό, ώστε επηρεάζει άμεσα την απόδοσή τους στο ρόλο που τους έχει αποδοθεί στα πλαίσια της ομάδας .  </a:t>
            </a:r>
          </a:p>
          <a:p>
            <a:r>
              <a:rPr lang="el-GR" dirty="0" smtClean="0"/>
              <a:t>Η </a:t>
            </a:r>
            <a:r>
              <a:rPr lang="el-GR" dirty="0"/>
              <a:t>επικοινωνία στις επιχειρήσεις συνήθως αναπτύσσεται σύμφωνα με το ιεραρχικό </a:t>
            </a:r>
            <a:r>
              <a:rPr lang="el-GR" dirty="0" smtClean="0"/>
              <a:t>οργανόγραμμα </a:t>
            </a:r>
            <a:r>
              <a:rPr lang="el-GR" dirty="0"/>
              <a:t>της επιχείρησης. </a:t>
            </a:r>
          </a:p>
          <a:p>
            <a:r>
              <a:rPr lang="el-GR" dirty="0" smtClean="0"/>
              <a:t>Η </a:t>
            </a:r>
            <a:r>
              <a:rPr lang="el-GR" dirty="0"/>
              <a:t>οργανωτική δομή της επηρεάζει τη συμπεριφορά των ατόμων και των ομάδων που δια-μορφώνονται μέσα στα πλαίσιά της</a:t>
            </a:r>
          </a:p>
          <a:p>
            <a:endParaRPr lang="el-GR" dirty="0"/>
          </a:p>
        </p:txBody>
      </p:sp>
    </p:spTree>
    <p:extLst>
      <p:ext uri="{BB962C8B-B14F-4D97-AF65-F5344CB8AC3E}">
        <p14:creationId xmlns:p14="http://schemas.microsoft.com/office/powerpoint/2010/main" val="10180453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Τα </a:t>
            </a:r>
            <a:r>
              <a:rPr lang="el-GR" dirty="0"/>
              <a:t>διάφορα προβλήματα και οι συγκρούσεις που εμφανίζονται στην επιχείρηση είναι </a:t>
            </a:r>
            <a:r>
              <a:rPr lang="el-GR" dirty="0" smtClean="0"/>
              <a:t>συνήθως </a:t>
            </a:r>
            <a:r>
              <a:rPr lang="el-GR" dirty="0"/>
              <a:t>αποτέλεσμα προβλημάτων επικοινωνίας, που συχνά έχουν τις ρίζες τους στην παγιωμένη αντίληψη που επικρατεί στην επιχείρηση όχι μόνο για την επικοινωνιακή διαδικασία, αλλά και για την όλη λειτουργία της . Δηλαδή, πόσο ανταγωνιστικά επιτρέπει ή επιθυμεί να είναι μεταξύ τους τα στελέχη, πόση ελευθερία επιτρέπει στους εργαζομένους της για κοινωνικό "συγχρωτισμό", κ.λπ.</a:t>
            </a:r>
          </a:p>
          <a:p>
            <a:r>
              <a:rPr lang="el-GR" dirty="0" smtClean="0"/>
              <a:t>Μέσα </a:t>
            </a:r>
            <a:r>
              <a:rPr lang="el-GR" dirty="0"/>
              <a:t>στα πλαίσια λειτουργίας της επιχείρησης και συνεργασίας των στελεχών και των </a:t>
            </a:r>
            <a:r>
              <a:rPr lang="el-GR" dirty="0" smtClean="0"/>
              <a:t>εργαζομένων </a:t>
            </a:r>
            <a:r>
              <a:rPr lang="el-GR" dirty="0"/>
              <a:t>της, παρατηρούνται 2 συστήματα οργανωτικής επικοινωνίας:</a:t>
            </a:r>
          </a:p>
          <a:p>
            <a:pPr lvl="1"/>
            <a:r>
              <a:rPr lang="el-GR" dirty="0" smtClean="0"/>
              <a:t>το </a:t>
            </a:r>
            <a:r>
              <a:rPr lang="el-GR" dirty="0"/>
              <a:t>εξωτερικό, που χαρακτηρίζεται από το επίσημο οργανωτικό διάγραμμά της, και</a:t>
            </a:r>
          </a:p>
          <a:p>
            <a:pPr lvl="1"/>
            <a:r>
              <a:rPr lang="el-GR" dirty="0" smtClean="0"/>
              <a:t>το </a:t>
            </a:r>
            <a:r>
              <a:rPr lang="el-GR" dirty="0"/>
              <a:t>εσωτερικό, που αναπτύσσεται από τις μεταξύ των εργαζομένων σχέσεις και </a:t>
            </a:r>
            <a:r>
              <a:rPr lang="el-GR" dirty="0" smtClean="0"/>
              <a:t>αλληλεπιδράσεις</a:t>
            </a:r>
            <a:r>
              <a:rPr lang="el-GR" dirty="0"/>
              <a:t>.</a:t>
            </a:r>
          </a:p>
          <a:p>
            <a:endParaRPr lang="el-GR" dirty="0"/>
          </a:p>
        </p:txBody>
      </p:sp>
    </p:spTree>
    <p:extLst>
      <p:ext uri="{BB962C8B-B14F-4D97-AF65-F5344CB8AC3E}">
        <p14:creationId xmlns:p14="http://schemas.microsoft.com/office/powerpoint/2010/main" val="2804183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συμπερασμα</a:t>
            </a:r>
            <a:endParaRPr lang="el-GR" dirty="0"/>
          </a:p>
        </p:txBody>
      </p:sp>
      <p:sp>
        <p:nvSpPr>
          <p:cNvPr id="3" name="Θέση περιεχομένου 2"/>
          <p:cNvSpPr>
            <a:spLocks noGrp="1"/>
          </p:cNvSpPr>
          <p:nvPr>
            <p:ph idx="1"/>
          </p:nvPr>
        </p:nvSpPr>
        <p:spPr/>
        <p:txBody>
          <a:bodyPr/>
          <a:lstStyle/>
          <a:p>
            <a:r>
              <a:rPr lang="el-GR" dirty="0" smtClean="0"/>
              <a:t>η </a:t>
            </a:r>
            <a:r>
              <a:rPr lang="el-GR" dirty="0"/>
              <a:t>επικοινωνία σημαίνει τη διαδικασία με την οποία ένας πρωτουργός εκπέμπει ή στέλνει ένα μήνυμα, διαμέσου κάποιου φορέα, σε κάποιον αποδέκτη και προκαλεί ένα αποτέλεσμα </a:t>
            </a:r>
          </a:p>
        </p:txBody>
      </p:sp>
    </p:spTree>
    <p:extLst>
      <p:ext uri="{BB962C8B-B14F-4D97-AF65-F5344CB8AC3E}">
        <p14:creationId xmlns:p14="http://schemas.microsoft.com/office/powerpoint/2010/main" val="3845926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smtClean="0"/>
              <a:t>Όταν </a:t>
            </a:r>
            <a:r>
              <a:rPr lang="el-GR" dirty="0"/>
              <a:t>οι υπάλληλοι μιας επιχείρησης βασίζονται στο εξωτερικό σύστημα ως οδηγό </a:t>
            </a:r>
            <a:r>
              <a:rPr lang="el-GR" dirty="0" smtClean="0"/>
              <a:t>συμπεριφοράς</a:t>
            </a:r>
            <a:r>
              <a:rPr lang="el-GR" dirty="0"/>
              <a:t>, ολόκληρη η επικοινωνιακή διαδικασία μπορεί να χαρακτηριστεί "γραφειοκρατική". </a:t>
            </a:r>
          </a:p>
          <a:p>
            <a:r>
              <a:rPr lang="el-GR" dirty="0" smtClean="0"/>
              <a:t>Ωστόσο</a:t>
            </a:r>
            <a:r>
              <a:rPr lang="el-GR" dirty="0"/>
              <a:t>, ακόμη και οι πιο τυπικές επιχειρήσεις δεν μπορούν να λειτουργήσουν χωρίς ένα εσωτερικό οργανωτικό σύστημα επικοινωνίας.</a:t>
            </a:r>
          </a:p>
          <a:p>
            <a:r>
              <a:rPr lang="el-GR" dirty="0" smtClean="0"/>
              <a:t>Η </a:t>
            </a:r>
            <a:r>
              <a:rPr lang="el-GR" dirty="0"/>
              <a:t>ροή της τυπικής επικοινωνίας στις επιχειρήσεις (εξωτερικού συστήματος επικοινωνιακή διαδικασία) μπορεί να παίρνει τις εξής μορφές:</a:t>
            </a:r>
          </a:p>
          <a:p>
            <a:pPr lvl="1"/>
            <a:r>
              <a:rPr lang="el-GR" dirty="0" smtClean="0"/>
              <a:t>καθοδική </a:t>
            </a:r>
            <a:r>
              <a:rPr lang="el-GR" dirty="0"/>
              <a:t>(από ανώτερο ιεραρχικά στέλεχος της επιχείρησης προς κατώτερο),</a:t>
            </a:r>
          </a:p>
          <a:p>
            <a:pPr lvl="1"/>
            <a:r>
              <a:rPr lang="el-GR" dirty="0" smtClean="0"/>
              <a:t>ανοδική </a:t>
            </a:r>
            <a:r>
              <a:rPr lang="el-GR" dirty="0"/>
              <a:t>(από κατώτερο προς ανώτερο), ή</a:t>
            </a:r>
          </a:p>
          <a:p>
            <a:pPr lvl="1"/>
            <a:r>
              <a:rPr lang="el-GR" dirty="0" smtClean="0"/>
              <a:t>οριζόντια </a:t>
            </a:r>
            <a:r>
              <a:rPr lang="el-GR" dirty="0"/>
              <a:t>επικοινωνία (μεταξύ στελεχών της επιχείρησης που βρίσκονται στο ίδιο ιεραρχικό επίπεδο). </a:t>
            </a:r>
          </a:p>
          <a:p>
            <a:endParaRPr lang="el-GR" dirty="0"/>
          </a:p>
        </p:txBody>
      </p:sp>
    </p:spTree>
    <p:extLst>
      <p:ext uri="{BB962C8B-B14F-4D97-AF65-F5344CB8AC3E}">
        <p14:creationId xmlns:p14="http://schemas.microsoft.com/office/powerpoint/2010/main" val="9299746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Ροη </a:t>
            </a:r>
            <a:r>
              <a:rPr lang="el-GR" dirty="0" err="1" smtClean="0"/>
              <a:t>επικοινωνιασ</a:t>
            </a:r>
            <a:endParaRPr lang="el-GR"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18074" y="2517480"/>
            <a:ext cx="5917251" cy="3031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85109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Για </a:t>
            </a:r>
            <a:r>
              <a:rPr lang="el-GR" dirty="0"/>
              <a:t>την αποτελεσματικότερη αντιμετώπιση των προβλημάτων επικοινωνίας, που μπορεί να παρουσιάζονται σ' ένα τέτοιο περιβάλλον, είναι σκόπιμο να υπάρχει κατά βάση η εκπεφρασμένη επιθυμία για αμοιβαία συνεργασία μεταξύ των εργαζομένων, αλλά κυρίως να γίνεται προσπάθεια ώστε να βρίσκεται πάντοτε σε ισορροπία το "ισοζύγιο" μεταξύ των εκροών του εξωτερικού και του εσωτερικού συστήματος επικοινωνίας στο περιβάλλον του οργανισμού.</a:t>
            </a:r>
          </a:p>
          <a:p>
            <a:endParaRPr lang="el-GR" dirty="0"/>
          </a:p>
        </p:txBody>
      </p:sp>
    </p:spTree>
    <p:extLst>
      <p:ext uri="{BB962C8B-B14F-4D97-AF65-F5344CB8AC3E}">
        <p14:creationId xmlns:p14="http://schemas.microsoft.com/office/powerpoint/2010/main" val="10892903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Μεσα</a:t>
            </a:r>
            <a:r>
              <a:rPr lang="el-GR" dirty="0" smtClean="0"/>
              <a:t> </a:t>
            </a:r>
            <a:r>
              <a:rPr lang="el-GR" dirty="0" err="1" smtClean="0"/>
              <a:t>μεταδοσησ</a:t>
            </a:r>
            <a:r>
              <a:rPr lang="el-GR" dirty="0" smtClean="0"/>
              <a:t> </a:t>
            </a:r>
            <a:r>
              <a:rPr lang="el-GR" dirty="0" err="1" smtClean="0"/>
              <a:t>μηνυματων</a:t>
            </a:r>
            <a:r>
              <a:rPr lang="el-GR" dirty="0" smtClean="0"/>
              <a:t> στην </a:t>
            </a:r>
            <a:r>
              <a:rPr lang="el-GR" dirty="0" err="1" smtClean="0"/>
              <a:t>επιχειρηση</a:t>
            </a:r>
            <a:endParaRPr lang="el-GR" dirty="0"/>
          </a:p>
        </p:txBody>
      </p:sp>
      <p:graphicFrame>
        <p:nvGraphicFramePr>
          <p:cNvPr id="4" name="Θέση περιεχομένου 3"/>
          <p:cNvGraphicFramePr>
            <a:graphicFrameLocks noGrp="1"/>
          </p:cNvGraphicFramePr>
          <p:nvPr>
            <p:ph idx="1"/>
          </p:nvPr>
        </p:nvGraphicFramePr>
        <p:xfrm>
          <a:off x="1219200" y="2451894"/>
          <a:ext cx="5715000" cy="3512820"/>
        </p:xfrm>
        <a:graphic>
          <a:graphicData uri="http://schemas.openxmlformats.org/drawingml/2006/table">
            <a:tbl>
              <a:tblPr>
                <a:tableStyleId>{5C22544A-7EE6-4342-B048-85BDC9FD1C3A}</a:tableStyleId>
              </a:tblPr>
              <a:tblGrid>
                <a:gridCol w="2319091"/>
                <a:gridCol w="100358"/>
                <a:gridCol w="3295551"/>
              </a:tblGrid>
              <a:tr h="0">
                <a:tc>
                  <a:txBody>
                    <a:bodyPr/>
                    <a:lstStyle/>
                    <a:p>
                      <a:pPr algn="ctr">
                        <a:spcAft>
                          <a:spcPts val="0"/>
                        </a:spcAft>
                      </a:pPr>
                      <a:r>
                        <a:rPr lang="el-GR" sz="1150" spc="100">
                          <a:effectLst/>
                        </a:rPr>
                        <a:t>Γραπτά</a:t>
                      </a:r>
                      <a:endParaRPr lang="el-GR" sz="1200">
                        <a:effectLst/>
                        <a:latin typeface="Times New Roman"/>
                        <a:ea typeface="Times New Roman"/>
                      </a:endParaRPr>
                    </a:p>
                  </a:txBody>
                  <a:tcPr marL="68580" marR="68580" marT="0" marB="0"/>
                </a:tc>
                <a:tc gridSpan="2">
                  <a:txBody>
                    <a:bodyPr/>
                    <a:lstStyle/>
                    <a:p>
                      <a:pPr>
                        <a:spcAft>
                          <a:spcPts val="0"/>
                        </a:spcAft>
                      </a:pPr>
                      <a:r>
                        <a:rPr lang="el-GR" sz="1200">
                          <a:effectLst/>
                        </a:rPr>
                        <a:t> </a:t>
                      </a:r>
                      <a:endParaRPr lang="el-GR" sz="1200">
                        <a:effectLst/>
                        <a:latin typeface="Times New Roman"/>
                        <a:ea typeface="Times New Roman"/>
                      </a:endParaRPr>
                    </a:p>
                  </a:txBody>
                  <a:tcPr marL="0" marR="0" marT="0" marB="0" anchor="ctr"/>
                </a:tc>
                <a:tc hMerge="1">
                  <a:txBody>
                    <a:bodyPr/>
                    <a:lstStyle/>
                    <a:p>
                      <a:endParaRPr lang="el-GR"/>
                    </a:p>
                  </a:txBody>
                  <a:tcPr/>
                </a:tc>
              </a:tr>
              <a:tr h="0">
                <a:tc gridSpan="2">
                  <a:txBody>
                    <a:bodyPr/>
                    <a:lstStyle/>
                    <a:p>
                      <a:pPr algn="just">
                        <a:spcAft>
                          <a:spcPts val="0"/>
                        </a:spcAft>
                      </a:pPr>
                      <a:r>
                        <a:rPr lang="el-GR" sz="1150" dirty="0">
                          <a:effectLst/>
                        </a:rPr>
                        <a:t>• Προσωπική επαφή (για συνεργασία, οδηγίες, επισημάνσεις)</a:t>
                      </a:r>
                      <a:endParaRPr lang="el-GR" sz="1200" dirty="0">
                        <a:effectLst/>
                      </a:endParaRPr>
                    </a:p>
                    <a:p>
                      <a:pPr algn="just">
                        <a:spcAft>
                          <a:spcPts val="0"/>
                        </a:spcAft>
                      </a:pPr>
                      <a:r>
                        <a:rPr lang="el-GR" sz="1150" dirty="0">
                          <a:effectLst/>
                        </a:rPr>
                        <a:t>• Τηλεφωνική επαφή</a:t>
                      </a:r>
                      <a:endParaRPr lang="el-GR" sz="1200" dirty="0">
                        <a:effectLst/>
                      </a:endParaRPr>
                    </a:p>
                    <a:p>
                      <a:pPr algn="just">
                        <a:spcAft>
                          <a:spcPts val="0"/>
                        </a:spcAft>
                      </a:pPr>
                      <a:r>
                        <a:rPr lang="el-GR" sz="1150" dirty="0">
                          <a:effectLst/>
                        </a:rPr>
                        <a:t>• Ομιλίες</a:t>
                      </a:r>
                      <a:endParaRPr lang="el-GR" sz="1200" dirty="0">
                        <a:effectLst/>
                      </a:endParaRPr>
                    </a:p>
                    <a:p>
                      <a:pPr algn="just">
                        <a:spcAft>
                          <a:spcPts val="0"/>
                        </a:spcAft>
                      </a:pPr>
                      <a:r>
                        <a:rPr lang="el-GR" sz="1150" dirty="0">
                          <a:effectLst/>
                        </a:rPr>
                        <a:t>• Συσκέψεις</a:t>
                      </a:r>
                      <a:endParaRPr lang="el-GR" sz="1200" dirty="0">
                        <a:effectLst/>
                      </a:endParaRPr>
                    </a:p>
                    <a:p>
                      <a:pPr algn="just">
                        <a:spcAft>
                          <a:spcPts val="0"/>
                        </a:spcAft>
                      </a:pPr>
                      <a:r>
                        <a:rPr lang="el-GR" sz="1150" dirty="0">
                          <a:effectLst/>
                        </a:rPr>
                        <a:t>• Συμβούλια, Επιτροπές</a:t>
                      </a:r>
                      <a:endParaRPr lang="el-GR" sz="1200" dirty="0">
                        <a:effectLst/>
                      </a:endParaRPr>
                    </a:p>
                    <a:p>
                      <a:pPr algn="just">
                        <a:spcAft>
                          <a:spcPts val="0"/>
                        </a:spcAft>
                      </a:pPr>
                      <a:r>
                        <a:rPr lang="el-GR" sz="1150" dirty="0">
                          <a:effectLst/>
                        </a:rPr>
                        <a:t>• Συνεντεύξεις   </a:t>
                      </a:r>
                      <a:endParaRPr lang="el-GR" sz="1200" dirty="0">
                        <a:effectLst/>
                      </a:endParaRPr>
                    </a:p>
                    <a:p>
                      <a:pPr algn="just">
                        <a:spcAft>
                          <a:spcPts val="0"/>
                        </a:spcAft>
                      </a:pPr>
                      <a:r>
                        <a:rPr lang="el-GR" sz="1150" dirty="0">
                          <a:effectLst/>
                        </a:rPr>
                        <a:t>• Εκπαίδευση</a:t>
                      </a:r>
                      <a:endParaRPr lang="el-GR" sz="1200" dirty="0">
                        <a:effectLst/>
                      </a:endParaRPr>
                    </a:p>
                    <a:p>
                      <a:pPr algn="just">
                        <a:spcAft>
                          <a:spcPts val="0"/>
                        </a:spcAft>
                      </a:pPr>
                      <a:r>
                        <a:rPr lang="el-GR" sz="1150" dirty="0">
                          <a:effectLst/>
                        </a:rPr>
                        <a:t>• Διαφάνειες</a:t>
                      </a:r>
                      <a:endParaRPr lang="el-GR" sz="1200" dirty="0">
                        <a:effectLst/>
                      </a:endParaRPr>
                    </a:p>
                    <a:p>
                      <a:pPr algn="just">
                        <a:spcAft>
                          <a:spcPts val="0"/>
                        </a:spcAft>
                      </a:pPr>
                      <a:r>
                        <a:rPr lang="el-GR" sz="1150" dirty="0">
                          <a:effectLst/>
                        </a:rPr>
                        <a:t>• Κινηματογραφικές ταινίες (</a:t>
                      </a:r>
                      <a:r>
                        <a:rPr lang="en-US" sz="1150" dirty="0" err="1">
                          <a:effectLst/>
                        </a:rPr>
                        <a:t>dvd</a:t>
                      </a:r>
                      <a:r>
                        <a:rPr lang="el-GR" sz="1150" dirty="0">
                          <a:effectLst/>
                        </a:rPr>
                        <a:t>)</a:t>
                      </a:r>
                      <a:endParaRPr lang="el-GR" sz="1200" dirty="0">
                        <a:effectLst/>
                      </a:endParaRPr>
                    </a:p>
                    <a:p>
                      <a:pPr algn="just">
                        <a:spcAft>
                          <a:spcPts val="0"/>
                        </a:spcAft>
                      </a:pPr>
                      <a:r>
                        <a:rPr lang="el-GR" sz="1150" dirty="0">
                          <a:effectLst/>
                        </a:rPr>
                        <a:t>• Κύκλωμα κλειστής τηλεόρασης</a:t>
                      </a:r>
                      <a:endParaRPr lang="el-GR" sz="1200" dirty="0">
                        <a:effectLst/>
                      </a:endParaRPr>
                    </a:p>
                    <a:p>
                      <a:pPr algn="just">
                        <a:spcAft>
                          <a:spcPts val="0"/>
                        </a:spcAft>
                      </a:pPr>
                      <a:r>
                        <a:rPr lang="el-GR" sz="1150" dirty="0">
                          <a:effectLst/>
                        </a:rPr>
                        <a:t>• Κοινωνικές Εκδηλώσεις (απονομή βραβείων στους πιο παραγωγικούς εργαζόμενους κ.λπ.)</a:t>
                      </a:r>
                      <a:endParaRPr lang="el-GR" sz="1200" dirty="0">
                        <a:effectLst/>
                      </a:endParaRPr>
                    </a:p>
                    <a:p>
                      <a:pPr algn="just">
                        <a:spcAft>
                          <a:spcPts val="0"/>
                        </a:spcAft>
                      </a:pPr>
                      <a:r>
                        <a:rPr lang="el-GR" sz="1150" dirty="0">
                          <a:effectLst/>
                        </a:rPr>
                        <a:t>• Κοινωνικά γεγονότα (εκδρομές κ.λπ.)</a:t>
                      </a:r>
                      <a:endParaRPr lang="el-GR" sz="1200" dirty="0">
                        <a:effectLst/>
                      </a:endParaRPr>
                    </a:p>
                    <a:p>
                      <a:pPr algn="just">
                        <a:spcAft>
                          <a:spcPts val="0"/>
                        </a:spcAft>
                      </a:pPr>
                      <a:r>
                        <a:rPr lang="el-GR" sz="1150" dirty="0">
                          <a:effectLst/>
                        </a:rPr>
                        <a:t>• Συνδικαλιστικές συνελεύσεις</a:t>
                      </a:r>
                      <a:endParaRPr lang="el-GR" sz="1200" dirty="0">
                        <a:effectLst/>
                        <a:latin typeface="Times New Roman"/>
                        <a:ea typeface="Times New Roman"/>
                      </a:endParaRPr>
                    </a:p>
                  </a:txBody>
                  <a:tcPr marL="68580" marR="68580" marT="0" marB="0"/>
                </a:tc>
                <a:tc hMerge="1">
                  <a:txBody>
                    <a:bodyPr/>
                    <a:lstStyle/>
                    <a:p>
                      <a:endParaRPr lang="el-GR"/>
                    </a:p>
                  </a:txBody>
                  <a:tcPr/>
                </a:tc>
                <a:tc>
                  <a:txBody>
                    <a:bodyPr/>
                    <a:lstStyle/>
                    <a:p>
                      <a:pPr algn="just">
                        <a:spcAft>
                          <a:spcPts val="0"/>
                        </a:spcAft>
                      </a:pPr>
                      <a:r>
                        <a:rPr lang="el-GR" sz="1150" dirty="0">
                          <a:effectLst/>
                        </a:rPr>
                        <a:t>• Συμβάσεις εργασίας</a:t>
                      </a:r>
                      <a:endParaRPr lang="el-GR" sz="1200" dirty="0">
                        <a:effectLst/>
                      </a:endParaRPr>
                    </a:p>
                    <a:p>
                      <a:pPr algn="just">
                        <a:spcAft>
                          <a:spcPts val="0"/>
                        </a:spcAft>
                      </a:pPr>
                      <a:r>
                        <a:rPr lang="el-GR" sz="1150" dirty="0">
                          <a:effectLst/>
                        </a:rPr>
                        <a:t>• Κανονισμός εργασίας</a:t>
                      </a:r>
                      <a:endParaRPr lang="el-GR" sz="1200" dirty="0">
                        <a:effectLst/>
                      </a:endParaRPr>
                    </a:p>
                    <a:p>
                      <a:pPr algn="just">
                        <a:spcAft>
                          <a:spcPts val="0"/>
                        </a:spcAft>
                      </a:pPr>
                      <a:r>
                        <a:rPr lang="el-GR" sz="1150" dirty="0">
                          <a:effectLst/>
                        </a:rPr>
                        <a:t>• Εσωτερική αλληλογραφία</a:t>
                      </a:r>
                      <a:endParaRPr lang="el-GR" sz="1200" dirty="0">
                        <a:effectLst/>
                      </a:endParaRPr>
                    </a:p>
                    <a:p>
                      <a:pPr algn="just">
                        <a:spcAft>
                          <a:spcPts val="0"/>
                        </a:spcAft>
                      </a:pPr>
                      <a:r>
                        <a:rPr lang="el-GR" sz="1150" dirty="0">
                          <a:effectLst/>
                        </a:rPr>
                        <a:t>• Υπομνήματα, αναφορές</a:t>
                      </a:r>
                      <a:endParaRPr lang="el-GR" sz="1200" dirty="0">
                        <a:effectLst/>
                      </a:endParaRPr>
                    </a:p>
                    <a:p>
                      <a:pPr algn="just">
                        <a:spcAft>
                          <a:spcPts val="0"/>
                        </a:spcAft>
                      </a:pPr>
                      <a:r>
                        <a:rPr lang="el-GR" sz="1150" dirty="0">
                          <a:effectLst/>
                        </a:rPr>
                        <a:t>• Ετήσιες εκθέσεις</a:t>
                      </a:r>
                      <a:endParaRPr lang="el-GR" sz="1200" dirty="0">
                        <a:effectLst/>
                      </a:endParaRPr>
                    </a:p>
                    <a:p>
                      <a:pPr algn="just">
                        <a:spcAft>
                          <a:spcPts val="0"/>
                        </a:spcAft>
                      </a:pPr>
                      <a:r>
                        <a:rPr lang="el-GR" sz="1150" dirty="0">
                          <a:effectLst/>
                        </a:rPr>
                        <a:t>• Εγχειρίδια μηχανών</a:t>
                      </a:r>
                      <a:endParaRPr lang="el-GR" sz="1200" dirty="0">
                        <a:effectLst/>
                      </a:endParaRPr>
                    </a:p>
                    <a:p>
                      <a:pPr algn="just">
                        <a:spcAft>
                          <a:spcPts val="0"/>
                        </a:spcAft>
                      </a:pPr>
                      <a:r>
                        <a:rPr lang="el-GR" sz="1150" dirty="0">
                          <a:effectLst/>
                        </a:rPr>
                        <a:t>• Περιγραφή θέσεων εργασίας</a:t>
                      </a:r>
                      <a:endParaRPr lang="el-GR" sz="1200" dirty="0">
                        <a:effectLst/>
                      </a:endParaRPr>
                    </a:p>
                    <a:p>
                      <a:pPr algn="just">
                        <a:spcAft>
                          <a:spcPts val="0"/>
                        </a:spcAft>
                      </a:pPr>
                      <a:r>
                        <a:rPr lang="el-GR" sz="1150" dirty="0">
                          <a:effectLst/>
                        </a:rPr>
                        <a:t>• Πίνακας ανακοινώσεων</a:t>
                      </a:r>
                      <a:endParaRPr lang="el-GR" sz="1200" dirty="0">
                        <a:effectLst/>
                      </a:endParaRPr>
                    </a:p>
                    <a:p>
                      <a:pPr algn="just">
                        <a:spcAft>
                          <a:spcPts val="0"/>
                        </a:spcAft>
                      </a:pPr>
                      <a:r>
                        <a:rPr lang="el-GR" sz="1150" dirty="0">
                          <a:effectLst/>
                        </a:rPr>
                        <a:t>• Κουτιά παραπόνων</a:t>
                      </a:r>
                      <a:endParaRPr lang="el-GR" sz="1200" dirty="0">
                        <a:effectLst/>
                      </a:endParaRPr>
                    </a:p>
                    <a:p>
                      <a:pPr algn="just">
                        <a:spcAft>
                          <a:spcPts val="0"/>
                        </a:spcAft>
                      </a:pPr>
                      <a:r>
                        <a:rPr lang="el-GR" sz="1150" dirty="0">
                          <a:effectLst/>
                        </a:rPr>
                        <a:t>• Αφίσες</a:t>
                      </a:r>
                      <a:endParaRPr lang="el-GR" sz="1200" dirty="0">
                        <a:effectLst/>
                      </a:endParaRPr>
                    </a:p>
                    <a:p>
                      <a:pPr algn="just">
                        <a:spcAft>
                          <a:spcPts val="0"/>
                        </a:spcAft>
                      </a:pPr>
                      <a:r>
                        <a:rPr lang="el-GR" sz="1150" dirty="0">
                          <a:effectLst/>
                        </a:rPr>
                        <a:t>• Περιοδικό ή εφημερίδα της επιχείρησης</a:t>
                      </a:r>
                      <a:endParaRPr lang="el-GR" sz="1200" dirty="0">
                        <a:effectLst/>
                      </a:endParaRPr>
                    </a:p>
                    <a:p>
                      <a:pPr algn="just">
                        <a:spcAft>
                          <a:spcPts val="0"/>
                        </a:spcAft>
                      </a:pPr>
                      <a:r>
                        <a:rPr lang="el-GR" sz="1150" dirty="0">
                          <a:effectLst/>
                        </a:rPr>
                        <a:t>• Ερωτηματολόγια για το προσωπικό</a:t>
                      </a:r>
                      <a:endParaRPr lang="el-GR" sz="1200" dirty="0">
                        <a:effectLst/>
                      </a:endParaRPr>
                    </a:p>
                    <a:p>
                      <a:pPr algn="just">
                        <a:spcAft>
                          <a:spcPts val="0"/>
                        </a:spcAft>
                      </a:pPr>
                      <a:r>
                        <a:rPr lang="el-GR" sz="1150" dirty="0">
                          <a:effectLst/>
                        </a:rPr>
                        <a:t>• Τηλεομοιοτυπικές μηχανές (</a:t>
                      </a:r>
                      <a:r>
                        <a:rPr lang="el-GR" sz="1150" dirty="0" err="1">
                          <a:effectLst/>
                        </a:rPr>
                        <a:t>fax</a:t>
                      </a:r>
                      <a:r>
                        <a:rPr lang="el-GR" sz="1150" dirty="0">
                          <a:effectLst/>
                        </a:rPr>
                        <a:t>)</a:t>
                      </a:r>
                      <a:endParaRPr lang="el-GR" sz="1200" dirty="0">
                        <a:effectLst/>
                      </a:endParaRPr>
                    </a:p>
                    <a:p>
                      <a:pPr algn="just">
                        <a:spcAft>
                          <a:spcPts val="0"/>
                        </a:spcAft>
                      </a:pPr>
                      <a:r>
                        <a:rPr lang="el-GR" sz="1150" dirty="0">
                          <a:effectLst/>
                        </a:rPr>
                        <a:t>• Ηλεκτρονικοί Υπολογιστές</a:t>
                      </a:r>
                      <a:endParaRPr lang="el-GR" sz="1200" dirty="0">
                        <a:effectLst/>
                      </a:endParaRPr>
                    </a:p>
                    <a:p>
                      <a:pPr algn="just">
                        <a:spcAft>
                          <a:spcPts val="0"/>
                        </a:spcAft>
                      </a:pPr>
                      <a:r>
                        <a:rPr lang="el-GR" sz="1150" dirty="0">
                          <a:effectLst/>
                        </a:rPr>
                        <a:t>• Συνδικαλιστικές Εκδόσεις </a:t>
                      </a:r>
                      <a:endParaRPr lang="el-GR"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7610322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Στην εξωτερική επικοινωνία, ο </a:t>
            </a:r>
            <a:r>
              <a:rPr lang="el-GR" b="1" dirty="0"/>
              <a:t>πομπός και ο αποδέκτης</a:t>
            </a:r>
            <a:r>
              <a:rPr lang="el-GR" dirty="0"/>
              <a:t> είναι: η επιχείρηση ως σύνολο, οι </a:t>
            </a:r>
            <a:r>
              <a:rPr lang="el-GR" dirty="0" smtClean="0"/>
              <a:t>πελάτες</a:t>
            </a:r>
            <a:r>
              <a:rPr lang="el-GR" dirty="0"/>
              <a:t>, οι προμηθευτές, το καταναλωτικό κοινό γενικά, ο συνδικαλισμός, οι δημόσιες υπηρεσίες κ.λπ. </a:t>
            </a:r>
          </a:p>
          <a:p>
            <a:r>
              <a:rPr lang="el-GR" dirty="0"/>
              <a:t>Το </a:t>
            </a:r>
            <a:r>
              <a:rPr lang="el-GR" b="1" dirty="0"/>
              <a:t>μήνυμα</a:t>
            </a:r>
            <a:r>
              <a:rPr lang="el-GR" dirty="0"/>
              <a:t> είναι: συμφωνίες, απαγορεύσεις, συμβάσεις, συνεργασία, διακοπή συνεργασίας και τα συναφή. </a:t>
            </a:r>
          </a:p>
          <a:p>
            <a:r>
              <a:rPr lang="el-GR" dirty="0"/>
              <a:t>Τα </a:t>
            </a:r>
            <a:r>
              <a:rPr lang="el-GR" b="1" dirty="0"/>
              <a:t>μέσα</a:t>
            </a:r>
            <a:r>
              <a:rPr lang="el-GR" dirty="0"/>
              <a:t> που χρησιμοποιούνται κυρίως είναι: συμβάσεις, διαπραγματεύσεις, αλληλογραφία, </a:t>
            </a:r>
            <a:r>
              <a:rPr lang="el-GR" dirty="0" smtClean="0"/>
              <a:t>προσωπική </a:t>
            </a:r>
            <a:r>
              <a:rPr lang="el-GR" dirty="0"/>
              <a:t>επαφή, τηλέφωνα, τηλεομοιοτυπικές μηχανές, δελτία παραγγελίας, τιμολόγια, αποδείξεις, αγγελίες, δελτία τύπου, φυλλάδια, διαφημιστικές εκπομπές, ανακοινώσεις, προβολή σε μέσα μαζικής ενημέρωσης, διοργάνωση συνεδρίων κ.α. </a:t>
            </a:r>
          </a:p>
          <a:p>
            <a:r>
              <a:rPr lang="el-GR" dirty="0"/>
              <a:t>Συμπερασματικά:</a:t>
            </a:r>
          </a:p>
          <a:p>
            <a:pPr lvl="1"/>
            <a:r>
              <a:rPr lang="el-GR" dirty="0"/>
              <a:t>Οι πομποί, οι αποδέκτες, καθώς και τα μέσα μετάδοσης είναι πολλά και πολυποίκιλα και ε-μπλέκονται σε πολλές και διάφορες επικοινωνιακές διαδικασίες. Πολλές φορές, αυτή η </a:t>
            </a:r>
            <a:r>
              <a:rPr lang="el-GR" dirty="0" smtClean="0"/>
              <a:t>πολυπλοκότητα </a:t>
            </a:r>
            <a:r>
              <a:rPr lang="el-GR" dirty="0"/>
              <a:t>δημιουργεί προβλήματα στη σωστή μετάδοση του μηνύματος. </a:t>
            </a:r>
          </a:p>
          <a:p>
            <a:pPr lvl="1"/>
            <a:r>
              <a:rPr lang="el-GR" dirty="0"/>
              <a:t>Έτσι, το μήνυμα -μπορεί- να χάνει το αρχικό του νόημα, παραμορφώνεται και να </a:t>
            </a:r>
            <a:r>
              <a:rPr lang="el-GR" dirty="0" smtClean="0"/>
              <a:t>δημιουργούνται </a:t>
            </a:r>
            <a:r>
              <a:rPr lang="el-GR" dirty="0"/>
              <a:t>παρανοήσεις </a:t>
            </a:r>
            <a:r>
              <a:rPr lang="el-GR" dirty="0" smtClean="0"/>
              <a:t>.</a:t>
            </a:r>
            <a:endParaRPr lang="el-GR" dirty="0"/>
          </a:p>
        </p:txBody>
      </p:sp>
    </p:spTree>
    <p:extLst>
      <p:ext uri="{BB962C8B-B14F-4D97-AF65-F5344CB8AC3E}">
        <p14:creationId xmlns:p14="http://schemas.microsoft.com/office/powerpoint/2010/main" val="40174697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Παθολογια</a:t>
            </a:r>
            <a:r>
              <a:rPr lang="el-GR" dirty="0" smtClean="0"/>
              <a:t> της </a:t>
            </a:r>
            <a:r>
              <a:rPr lang="el-GR" dirty="0" err="1" smtClean="0"/>
              <a:t>επικοινωνιασ</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Το βασικό χαρακτηριστικό της επικοινωνίας είναι ότι: καθώς το μήνυμα διαχέεται και </a:t>
            </a:r>
            <a:r>
              <a:rPr lang="el-GR" dirty="0" smtClean="0"/>
              <a:t>μεταβιβάζεται </a:t>
            </a:r>
            <a:r>
              <a:rPr lang="el-GR" dirty="0"/>
              <a:t>από άτομο σε άτομο χάνει το αρχικό του νόημα και παραμορφώνεται.</a:t>
            </a:r>
          </a:p>
          <a:p>
            <a:r>
              <a:rPr lang="el-GR" dirty="0"/>
              <a:t>Σε μια επιχείρηση, όσο μεγαλύτερη είναι η ιεραρχία τόσο περισσότερο παραμορφώνεται το μήνυμα. </a:t>
            </a:r>
          </a:p>
          <a:p>
            <a:r>
              <a:rPr lang="el-GR" dirty="0"/>
              <a:t>Έτσι, </a:t>
            </a:r>
            <a:r>
              <a:rPr lang="el-GR" dirty="0" err="1"/>
              <a:t>λ.χ</a:t>
            </a:r>
            <a:r>
              <a:rPr lang="el-GR" dirty="0"/>
              <a:t>, το 100% του μηνύματος του Διοικητικού Συμβουλίου μπορεί να γίνει αντιληπτό και κατανοητό κατά 63% από το Γενικό Διευθυντή. Αυτός στη συνέχεια μπορεί να το μεταβιβάσει στους διευθυντές, που θα κατάλαβαν το 56%. Στη συνέχεια, το μήνυμα μπορεί να μεταβιβαστεί από τους διευθυντές στους προϊσταμένους τμημάτων στους οποίους μπορεί να γίνει κατανοητό κατά 40%. Ακολούθως, το μήνυμα μπορεί να γίνει κατανοητό κατά 30% από τους εργοδηγούς και κατά 20% από τους εργαζόμενους. </a:t>
            </a:r>
          </a:p>
          <a:p>
            <a:r>
              <a:rPr lang="el-GR" dirty="0"/>
              <a:t>Για την καλύτερη κατανόηση πως μπορεί ένα μήνυμα ν' αλλοιώνεται τόσο πολύ και να γίνεται κατανοητό μόνο ως προς ένα μικρό ποσοστό, αρκεί να θυμηθούμε το περίφημο παιχνίδι της </a:t>
            </a:r>
            <a:r>
              <a:rPr lang="el-GR" dirty="0" smtClean="0"/>
              <a:t>παρέας </a:t>
            </a:r>
            <a:r>
              <a:rPr lang="el-GR" dirty="0"/>
              <a:t>"σπασμένο τηλέφωνο".</a:t>
            </a:r>
          </a:p>
          <a:p>
            <a:endParaRPr lang="el-GR" dirty="0"/>
          </a:p>
        </p:txBody>
      </p:sp>
    </p:spTree>
    <p:extLst>
      <p:ext uri="{BB962C8B-B14F-4D97-AF65-F5344CB8AC3E}">
        <p14:creationId xmlns:p14="http://schemas.microsoft.com/office/powerpoint/2010/main" val="36121774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Παραμορφωση</a:t>
            </a:r>
            <a:r>
              <a:rPr lang="el-GR" dirty="0" smtClean="0"/>
              <a:t> </a:t>
            </a:r>
            <a:r>
              <a:rPr lang="el-GR" dirty="0" err="1" smtClean="0"/>
              <a:t>μηνυματοσ</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Το </a:t>
            </a:r>
            <a:r>
              <a:rPr lang="el-GR" dirty="0"/>
              <a:t>μήνυμα επίσης, παραμορφώνεται από τα ιδιαίτερα χαρακτηριστικά του αποδέκτη. </a:t>
            </a:r>
          </a:p>
          <a:p>
            <a:r>
              <a:rPr lang="el-GR" dirty="0" smtClean="0"/>
              <a:t>Ένα </a:t>
            </a:r>
            <a:r>
              <a:rPr lang="el-GR" dirty="0"/>
              <a:t>άτομο μεταφράζει το νόημα του μηνύματος σύμφωνα με την αντίληψή του, την </a:t>
            </a:r>
            <a:r>
              <a:rPr lang="el-GR" dirty="0" smtClean="0"/>
              <a:t>προσωπικότητά </a:t>
            </a:r>
            <a:r>
              <a:rPr lang="el-GR" dirty="0"/>
              <a:t>του, τις εμπειρίες του, το περιβάλλον του και την προέλευσή του. </a:t>
            </a:r>
          </a:p>
          <a:p>
            <a:r>
              <a:rPr lang="el-GR" dirty="0"/>
              <a:t>Λ.χ. όταν ο προϊστάμενος χτυπάει στην πλάτη τους υφιστάμενούς του, η κίνηση αυτή από ορισμέ-νους μπορεί να χαρακτηριστεί ως κίνηση συμπάθειας, από άλλους ως κίνηση εξουσίας και ελέγχου, από άλλους ως κίνηση καθησυχασμού και από άλλους ως κίνηση ανωτερότητας. </a:t>
            </a:r>
          </a:p>
          <a:p>
            <a:endParaRPr lang="el-GR" dirty="0"/>
          </a:p>
        </p:txBody>
      </p:sp>
    </p:spTree>
    <p:extLst>
      <p:ext uri="{BB962C8B-B14F-4D97-AF65-F5344CB8AC3E}">
        <p14:creationId xmlns:p14="http://schemas.microsoft.com/office/powerpoint/2010/main" val="15676303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endParaRPr lang="el-GR" dirty="0"/>
          </a:p>
          <a:p>
            <a:r>
              <a:rPr lang="el-GR" dirty="0"/>
              <a:t>Χαρακτηριστικά του αποδέκτη, </a:t>
            </a:r>
            <a:r>
              <a:rPr lang="el-GR" dirty="0" smtClean="0"/>
              <a:t>που </a:t>
            </a:r>
            <a:r>
              <a:rPr lang="el-GR" dirty="0"/>
              <a:t>επηρεάζουν την αποκωδικοποίηση του μηνύματος </a:t>
            </a:r>
          </a:p>
          <a:p>
            <a:pPr lvl="1"/>
            <a:r>
              <a:rPr lang="el-GR" dirty="0" smtClean="0"/>
              <a:t>Ηλικία</a:t>
            </a:r>
            <a:endParaRPr lang="el-GR" dirty="0"/>
          </a:p>
          <a:p>
            <a:pPr lvl="1"/>
            <a:r>
              <a:rPr lang="el-GR" dirty="0" smtClean="0"/>
              <a:t>Φύλο </a:t>
            </a:r>
            <a:endParaRPr lang="el-GR" dirty="0"/>
          </a:p>
          <a:p>
            <a:pPr lvl="1"/>
            <a:r>
              <a:rPr lang="el-GR" dirty="0" smtClean="0"/>
              <a:t>Εθνικότητα </a:t>
            </a:r>
            <a:r>
              <a:rPr lang="el-GR" dirty="0"/>
              <a:t>και γενικά προέλευση</a:t>
            </a:r>
          </a:p>
          <a:p>
            <a:pPr lvl="1"/>
            <a:r>
              <a:rPr lang="el-GR" dirty="0" smtClean="0"/>
              <a:t>Θρησκεία</a:t>
            </a:r>
            <a:endParaRPr lang="el-GR" dirty="0"/>
          </a:p>
          <a:p>
            <a:pPr lvl="1"/>
            <a:r>
              <a:rPr lang="el-GR" dirty="0" smtClean="0"/>
              <a:t>Οικογενειακό </a:t>
            </a:r>
            <a:r>
              <a:rPr lang="el-GR" dirty="0"/>
              <a:t>και κοινωνικό περιβάλλον</a:t>
            </a:r>
          </a:p>
          <a:p>
            <a:pPr lvl="1"/>
            <a:r>
              <a:rPr lang="el-GR" dirty="0" smtClean="0"/>
              <a:t>Μορφωτικό </a:t>
            </a:r>
            <a:r>
              <a:rPr lang="el-GR" dirty="0"/>
              <a:t>και κοινωνικό επίπεδο</a:t>
            </a:r>
          </a:p>
          <a:p>
            <a:pPr lvl="1"/>
            <a:r>
              <a:rPr lang="el-GR" dirty="0" smtClean="0"/>
              <a:t>Επάγγελμα </a:t>
            </a:r>
            <a:r>
              <a:rPr lang="el-GR" dirty="0"/>
              <a:t>και θέση στην ιεραρχία</a:t>
            </a:r>
          </a:p>
          <a:p>
            <a:pPr lvl="1"/>
            <a:r>
              <a:rPr lang="el-GR" dirty="0" smtClean="0"/>
              <a:t>Ενδιαφέροντα</a:t>
            </a:r>
            <a:endParaRPr lang="el-GR" dirty="0"/>
          </a:p>
          <a:p>
            <a:endParaRPr lang="el-GR" dirty="0"/>
          </a:p>
        </p:txBody>
      </p:sp>
    </p:spTree>
    <p:extLst>
      <p:ext uri="{BB962C8B-B14F-4D97-AF65-F5344CB8AC3E}">
        <p14:creationId xmlns:p14="http://schemas.microsoft.com/office/powerpoint/2010/main" val="30200404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Ένα </a:t>
            </a:r>
            <a:r>
              <a:rPr lang="el-GR" dirty="0"/>
              <a:t>άλλο φαινόμενο της παθολογίας της επικοινωνίας είναι ότι ακούμε </a:t>
            </a:r>
            <a:r>
              <a:rPr lang="el-GR" dirty="0" err="1"/>
              <a:t>ό,τι</a:t>
            </a:r>
            <a:r>
              <a:rPr lang="el-GR" dirty="0"/>
              <a:t> επιθυμούμε ή </a:t>
            </a:r>
            <a:r>
              <a:rPr lang="el-GR" dirty="0" err="1"/>
              <a:t>ό,τι</a:t>
            </a:r>
            <a:r>
              <a:rPr lang="el-GR" dirty="0"/>
              <a:t> περιμένουμε ν' ακούσουμε, με αποτέλεσμα να προσαρμόζουμε το μήνυμα στις επιθυμίες μας και ν' αγνοούμε το πραγματικό νόημα του μηνύματος. </a:t>
            </a:r>
            <a:endParaRPr lang="el-GR" dirty="0" smtClean="0"/>
          </a:p>
          <a:p>
            <a:r>
              <a:rPr lang="el-GR" dirty="0" smtClean="0"/>
              <a:t>Ένα </a:t>
            </a:r>
            <a:r>
              <a:rPr lang="el-GR" dirty="0"/>
              <a:t>άλλο πρόβλημα παθογένειας της επικοινωνίας είναι η αξιοπιστία του πομπού του </a:t>
            </a:r>
            <a:r>
              <a:rPr lang="el-GR" dirty="0" smtClean="0"/>
              <a:t>μηνύματος</a:t>
            </a:r>
            <a:r>
              <a:rPr lang="el-GR" dirty="0"/>
              <a:t>. Όσο πιο αξιόπιστος είναι ο πομπός, τόσο περισσότερο αποδεκτό είναι το μήνυμα. </a:t>
            </a:r>
            <a:endParaRPr lang="el-GR" dirty="0" smtClean="0"/>
          </a:p>
          <a:p>
            <a:r>
              <a:rPr lang="el-GR" dirty="0" smtClean="0"/>
              <a:t>Ένα </a:t>
            </a:r>
            <a:r>
              <a:rPr lang="el-GR" dirty="0"/>
              <a:t>άλλο μεγάλο πρόβλημα στην επικοινωνία είναι η υπερφόρτωση με πληροφορίες που δεν μπορούμε να διαχειριστούμε και να απορροφήσουμε. Είτε το θέλουμε, είτε όχι, βιώνουμε την εποχή της επικοινωνίας. Δεχόμαστε καθημερινά εκατοντάδες μηνύματα. </a:t>
            </a:r>
            <a:endParaRPr lang="el-GR" dirty="0" smtClean="0"/>
          </a:p>
          <a:p>
            <a:r>
              <a:rPr lang="el-GR" dirty="0" smtClean="0"/>
              <a:t>Ο </a:t>
            </a:r>
            <a:r>
              <a:rPr lang="el-GR" dirty="0"/>
              <a:t>βομβαρδισμός των μηνυμάτων μας καθιστά αδιάφορους λόγω της κούρασης που μας προκαλεί η "υπερφόρτωση". </a:t>
            </a:r>
          </a:p>
        </p:txBody>
      </p:sp>
    </p:spTree>
    <p:extLst>
      <p:ext uri="{BB962C8B-B14F-4D97-AF65-F5344CB8AC3E}">
        <p14:creationId xmlns:p14="http://schemas.microsoft.com/office/powerpoint/2010/main" val="13925263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Θεμελιωδεισ</a:t>
            </a:r>
            <a:r>
              <a:rPr lang="el-GR" dirty="0" smtClean="0"/>
              <a:t> </a:t>
            </a:r>
            <a:r>
              <a:rPr lang="el-GR" dirty="0" err="1" smtClean="0"/>
              <a:t>αρχεσ</a:t>
            </a:r>
            <a:r>
              <a:rPr lang="el-GR" dirty="0" smtClean="0"/>
              <a:t> </a:t>
            </a:r>
            <a:r>
              <a:rPr lang="el-GR" dirty="0" err="1" smtClean="0"/>
              <a:t>επικποινωνιασ</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Για </a:t>
            </a:r>
            <a:r>
              <a:rPr lang="el-GR" dirty="0"/>
              <a:t>να επικοινωνήσουμε ορθά και να μεταφέρουμε σωστά αυτό που θέλουμε να </a:t>
            </a:r>
            <a:r>
              <a:rPr lang="el-GR" dirty="0" smtClean="0"/>
              <a:t>μεταβιβάσουμε</a:t>
            </a:r>
            <a:r>
              <a:rPr lang="el-GR" dirty="0"/>
              <a:t>, χρειάζεται να κάνουμε εναρμόνιση (ενορχήστρωση) του μηνύματος. </a:t>
            </a:r>
          </a:p>
          <a:p>
            <a:r>
              <a:rPr lang="el-GR" dirty="0" smtClean="0"/>
              <a:t>Για </a:t>
            </a:r>
            <a:r>
              <a:rPr lang="el-GR" dirty="0"/>
              <a:t>να εναρμονίσουμε (ενορχηστρώσουμε) το μήνυμα σωστά, μπορούμε ν' ακολουθήσουμε κάποιες αρχές, που είναι ιδιαίτερα χρήσιμες. </a:t>
            </a:r>
          </a:p>
          <a:p>
            <a:pPr lvl="1"/>
            <a:r>
              <a:rPr lang="el-GR" dirty="0" smtClean="0"/>
              <a:t>Πρώτο</a:t>
            </a:r>
            <a:r>
              <a:rPr lang="el-GR" dirty="0"/>
              <a:t>, πρέπει να ξεκαθαρίσουμε τι θέλουμε να πούμε. </a:t>
            </a:r>
          </a:p>
          <a:p>
            <a:r>
              <a:rPr lang="el-GR" dirty="0"/>
              <a:t>Δηλαδή ποιος είναι ο σκοπός για τον οποίο αποφασίζουμε να επικοινωνήσουμε. </a:t>
            </a:r>
          </a:p>
          <a:p>
            <a:r>
              <a:rPr lang="el-GR" dirty="0"/>
              <a:t>Οι απλές ερωτήσεις που μπορούμε να θέσουμε είναι: </a:t>
            </a:r>
          </a:p>
          <a:p>
            <a:pPr lvl="1"/>
            <a:r>
              <a:rPr lang="el-GR" dirty="0" smtClean="0"/>
              <a:t>"</a:t>
            </a:r>
            <a:r>
              <a:rPr lang="el-GR" dirty="0"/>
              <a:t>Γιατί (για ποιό λόγο) θέλω να επικοινωνήσω;"</a:t>
            </a:r>
          </a:p>
          <a:p>
            <a:pPr lvl="1"/>
            <a:r>
              <a:rPr lang="el-GR" dirty="0" smtClean="0"/>
              <a:t>"</a:t>
            </a:r>
            <a:r>
              <a:rPr lang="el-GR" dirty="0"/>
              <a:t>Που θέλω να οδηγήσω μια κατάσταση μετά την επικοινωνία;"</a:t>
            </a:r>
          </a:p>
          <a:p>
            <a:pPr lvl="1"/>
            <a:r>
              <a:rPr lang="el-GR" dirty="0" smtClean="0"/>
              <a:t>"</a:t>
            </a:r>
            <a:r>
              <a:rPr lang="el-GR" dirty="0"/>
              <a:t>Που θέλω να φτάσω;". </a:t>
            </a:r>
          </a:p>
          <a:p>
            <a:r>
              <a:rPr lang="el-GR" dirty="0"/>
              <a:t>Ο σκοπός είναι πάντα ο -τελικός- προορισμός, δηλαδή το τελικό επιδιωκόμενο βήμα, ήτοι το τελειωτικά επιδιωκόμενο αποτέλεσμα.</a:t>
            </a:r>
          </a:p>
          <a:p>
            <a:endParaRPr lang="el-GR" dirty="0"/>
          </a:p>
        </p:txBody>
      </p:sp>
    </p:spTree>
    <p:extLst>
      <p:ext uri="{BB962C8B-B14F-4D97-AF65-F5344CB8AC3E}">
        <p14:creationId xmlns:p14="http://schemas.microsoft.com/office/powerpoint/2010/main" val="342667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Επιπεδα</a:t>
            </a:r>
            <a:r>
              <a:rPr lang="el-GR" dirty="0" smtClean="0"/>
              <a:t> </a:t>
            </a:r>
            <a:r>
              <a:rPr lang="el-GR" dirty="0" err="1" smtClean="0"/>
              <a:t>πολυπλοκλοτητασ</a:t>
            </a:r>
            <a:r>
              <a:rPr lang="el-GR" dirty="0" smtClean="0"/>
              <a:t> </a:t>
            </a:r>
            <a:r>
              <a:rPr lang="el-GR" dirty="0" err="1" smtClean="0"/>
              <a:t>επικοινωνιασ</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err="1" smtClean="0"/>
              <a:t>Aνακλαστική</a:t>
            </a:r>
            <a:r>
              <a:rPr lang="el-GR" dirty="0" smtClean="0"/>
              <a:t> επικοινωνία</a:t>
            </a:r>
          </a:p>
          <a:p>
            <a:pPr lvl="1"/>
            <a:r>
              <a:rPr lang="el-GR" dirty="0" smtClean="0"/>
              <a:t>ενώ </a:t>
            </a:r>
            <a:r>
              <a:rPr lang="el-GR" dirty="0"/>
              <a:t>από την πλευρά του πρωτουργού δεν εμφανίζεται αντικειμενικά πρόθεση ή σκοπιμότητα για την παραγωγή του αποτελέσματος που επέρχεται, ο αποδέκτης αντιδρά με τρόπο που ξεπερνάει σαφώς το ερέθισμα ή το φορέα. Το </a:t>
            </a:r>
            <a:r>
              <a:rPr lang="el-GR" dirty="0" smtClean="0"/>
              <a:t>ερέθισμα </a:t>
            </a:r>
            <a:r>
              <a:rPr lang="el-GR" dirty="0"/>
              <a:t>ή ο φορέας, που εκπέμπεται από τον πρωτουργό, φαίνεται να συνδέεται στενά με κάποιο άλλο ερέθισμα, στο οποίο και αποτελεί την απάντηση και το οποίο δεν έχει καμιά σχέση με τη δυνατή απάντηση του αποδέκτη. </a:t>
            </a:r>
          </a:p>
          <a:p>
            <a:r>
              <a:rPr lang="el-GR" dirty="0" smtClean="0"/>
              <a:t>Σκόπιμη </a:t>
            </a:r>
            <a:r>
              <a:rPr lang="el-GR" dirty="0" err="1"/>
              <a:t>αλλ</a:t>
            </a:r>
            <a:r>
              <a:rPr lang="el-GR" dirty="0"/>
              <a:t>' ασύντακτη </a:t>
            </a:r>
            <a:r>
              <a:rPr lang="el-GR" dirty="0" smtClean="0"/>
              <a:t>επικοινωνία</a:t>
            </a:r>
          </a:p>
          <a:p>
            <a:pPr lvl="1"/>
            <a:r>
              <a:rPr lang="el-GR" dirty="0" smtClean="0"/>
              <a:t>ο αποστολέας  παραμένει </a:t>
            </a:r>
            <a:r>
              <a:rPr lang="el-GR" dirty="0"/>
              <a:t>ευαίσθητος στις αντιδράσεις του αποδέκτη κατά τη διάρκεια της εκπομπής . </a:t>
            </a:r>
            <a:r>
              <a:rPr lang="el-GR" dirty="0" smtClean="0"/>
              <a:t>μεταβάλλοντας </a:t>
            </a:r>
            <a:r>
              <a:rPr lang="el-GR" dirty="0"/>
              <a:t>το μήνυμα δείχνει ότι τη συμπεριφορά του την καθοδηγεί πραγματικά η πρόθεσή του  να πετύχει ένα ορισμένο αποτέλεσμα στη συμπεριφορά του αποδέκτη.</a:t>
            </a:r>
          </a:p>
          <a:p>
            <a:r>
              <a:rPr lang="el-GR" dirty="0" smtClean="0"/>
              <a:t>Συντεταγμένη </a:t>
            </a:r>
            <a:r>
              <a:rPr lang="el-GR" dirty="0"/>
              <a:t>επικοινωνία </a:t>
            </a:r>
            <a:endParaRPr lang="el-GR" dirty="0" smtClean="0"/>
          </a:p>
          <a:p>
            <a:pPr lvl="1"/>
            <a:r>
              <a:rPr lang="el-GR" dirty="0" smtClean="0"/>
              <a:t>εμφανίζεται </a:t>
            </a:r>
            <a:r>
              <a:rPr lang="el-GR" dirty="0"/>
              <a:t>μόνο στους ανθρώπους και συνίσταται στην </a:t>
            </a:r>
            <a:r>
              <a:rPr lang="el-GR" dirty="0" smtClean="0"/>
              <a:t>ικανότητα </a:t>
            </a:r>
            <a:r>
              <a:rPr lang="el-GR" dirty="0"/>
              <a:t>να συνδυάζονται και ν' </a:t>
            </a:r>
            <a:r>
              <a:rPr lang="el-GR" dirty="0" err="1"/>
              <a:t>ανασυνδυάζονται</a:t>
            </a:r>
            <a:r>
              <a:rPr lang="el-GR" dirty="0"/>
              <a:t> μ' ευκολία παραστατικές πράξεις (φορείς). </a:t>
            </a:r>
          </a:p>
        </p:txBody>
      </p:sp>
    </p:spTree>
    <p:extLst>
      <p:ext uri="{BB962C8B-B14F-4D97-AF65-F5344CB8AC3E}">
        <p14:creationId xmlns:p14="http://schemas.microsoft.com/office/powerpoint/2010/main" val="312935207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a:t>Αφού αποφασίσουμε τί θέλουμε να μεταδώσουμε, σκεφτόμαστε ποιοι θα είναι οι τελικοί </a:t>
            </a:r>
            <a:r>
              <a:rPr lang="el-GR" dirty="0" smtClean="0"/>
              <a:t>αποδέκτες </a:t>
            </a:r>
            <a:r>
              <a:rPr lang="el-GR" dirty="0"/>
              <a:t>του μηνύματος. Σε ποιους δηλαδή απευθύνεται το μήνυμα. Τα χαρακτηριστικά των </a:t>
            </a:r>
            <a:r>
              <a:rPr lang="el-GR" dirty="0" smtClean="0"/>
              <a:t>αποδεκτών </a:t>
            </a:r>
            <a:r>
              <a:rPr lang="el-GR" dirty="0"/>
              <a:t>καθορίζουν το περιεχόμενο του μηνύματος. </a:t>
            </a:r>
            <a:endParaRPr lang="el-GR" dirty="0" smtClean="0"/>
          </a:p>
          <a:p>
            <a:r>
              <a:rPr lang="el-GR" dirty="0" smtClean="0"/>
              <a:t>Δηλαδή</a:t>
            </a:r>
            <a:r>
              <a:rPr lang="el-GR" dirty="0"/>
              <a:t>, το μήνυμα πρέπει να είναι εναρμονισμένο (ενορχηστρωμένο) σε γλώσσα που είναι κατανοητή για τον αποδέκτη. </a:t>
            </a:r>
          </a:p>
          <a:p>
            <a:r>
              <a:rPr lang="el-GR" dirty="0" smtClean="0"/>
              <a:t>Το </a:t>
            </a:r>
            <a:r>
              <a:rPr lang="el-GR" dirty="0"/>
              <a:t>ίδιο συμβαίνει και στην επιχείρηση. Όταν απευθυνόμαστε σ' εργάτες παραγωγής, η </a:t>
            </a:r>
            <a:r>
              <a:rPr lang="el-GR" dirty="0" smtClean="0"/>
              <a:t>περιγραφή </a:t>
            </a:r>
            <a:r>
              <a:rPr lang="el-GR" dirty="0"/>
              <a:t>των καθηκόντων τους γίνεται συνήθως με απλά σχήματα, εικόνες και πολύ μικρό κείμενο. Αντίθετα, οι εντολές του Γενικού Διευθυντή προς τους Διευθυντές είναι διατυπωμένες σε επίσημη γλώσσα, πυκνογραμμένες και με δείκτες </a:t>
            </a:r>
            <a:r>
              <a:rPr lang="el-GR" dirty="0" smtClean="0"/>
              <a:t>αποδοτικότητας.</a:t>
            </a:r>
            <a:endParaRPr lang="el-GR" dirty="0"/>
          </a:p>
          <a:p>
            <a:endParaRPr lang="el-GR" dirty="0"/>
          </a:p>
        </p:txBody>
      </p:sp>
    </p:spTree>
    <p:extLst>
      <p:ext uri="{BB962C8B-B14F-4D97-AF65-F5344CB8AC3E}">
        <p14:creationId xmlns:p14="http://schemas.microsoft.com/office/powerpoint/2010/main" val="36170847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smtClean="0"/>
              <a:t>Ακόμη</a:t>
            </a:r>
            <a:r>
              <a:rPr lang="el-GR" dirty="0"/>
              <a:t>, το μήνυμα χρειάζεται να είναι διατυπωμένο με σαφήνεια και πληρότητα. Για να </a:t>
            </a:r>
            <a:r>
              <a:rPr lang="el-GR" dirty="0" smtClean="0"/>
              <a:t>διατυπώσουμε </a:t>
            </a:r>
            <a:r>
              <a:rPr lang="el-GR" dirty="0"/>
              <a:t>ένα σαφές και πλήρες μήνυμα πρέπει ν' αποφεύγουμε λέξεις που έχουν διφορούμενη σημασία, λέξεις που δεν κατέχουμε καλά, τεράστιες προτάσεις με πολυσύνθετα νοήματα. </a:t>
            </a:r>
          </a:p>
          <a:p>
            <a:r>
              <a:rPr lang="el-GR" dirty="0"/>
              <a:t>Δηλαδή, φροντίζουμε το μήνυμα να είναι περιεκτικό και σύντομο. </a:t>
            </a:r>
          </a:p>
          <a:p>
            <a:r>
              <a:rPr lang="el-GR" dirty="0"/>
              <a:t>Οι άσκοπες και ανώφελες επαναλήψεις κουράζουν. Βέβαια, η περιεκτικότητα δεν πρέπει ν' αποβαίνει σε βάρος της πληρότητας.</a:t>
            </a:r>
          </a:p>
          <a:p>
            <a:r>
              <a:rPr lang="el-GR" dirty="0" smtClean="0"/>
              <a:t>Επίσης</a:t>
            </a:r>
            <a:r>
              <a:rPr lang="el-GR" dirty="0"/>
              <a:t>, το μήνυμα πρέπει να μεταδοθεί την κατάλληλη στιγμή. </a:t>
            </a:r>
          </a:p>
          <a:p>
            <a:endParaRPr lang="el-GR" dirty="0"/>
          </a:p>
        </p:txBody>
      </p:sp>
    </p:spTree>
    <p:extLst>
      <p:ext uri="{BB962C8B-B14F-4D97-AF65-F5344CB8AC3E}">
        <p14:creationId xmlns:p14="http://schemas.microsoft.com/office/powerpoint/2010/main" val="19873373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smtClean="0"/>
              <a:t>Ο </a:t>
            </a:r>
            <a:r>
              <a:rPr lang="el-GR" dirty="0"/>
              <a:t>χώρος μετάδοσης του μηνύματος παίζει επίσης καθοριστικό ρόλο για τη σωστή μετάδοση του μηνύματος. </a:t>
            </a:r>
          </a:p>
          <a:p>
            <a:r>
              <a:rPr lang="el-GR" dirty="0" smtClean="0"/>
              <a:t>Ένα </a:t>
            </a:r>
            <a:r>
              <a:rPr lang="el-GR" dirty="0"/>
              <a:t>άλλο στοιχείο καθοριστικής σημασίας για τη μετάδοση του μηνύματος είναι τα μέσα που χρησιμοποιούμε για να το αποδώσουμε. </a:t>
            </a:r>
            <a:endParaRPr lang="el-GR" dirty="0" smtClean="0"/>
          </a:p>
          <a:p>
            <a:r>
              <a:rPr lang="el-GR" dirty="0" smtClean="0"/>
              <a:t>Αντίθετα</a:t>
            </a:r>
            <a:r>
              <a:rPr lang="el-GR" dirty="0"/>
              <a:t>, οι εργαζόμενοι που ανήκουν σε διαφορετικά επίπεδα της ιεραρχίας, επικοινωνούν με εγκυκλίους, εντολές, προδιαγραφές, οδηγίες και προσωπικές συνεντεύξεις. </a:t>
            </a:r>
          </a:p>
          <a:p>
            <a:r>
              <a:rPr lang="el-GR" dirty="0"/>
              <a:t>Τέλος, το καλό αποτέλεσμα μιας επικοινωνίας εξαρτάται από τον αποδέκτη, ο οποίος οφείλει να είναι καλός ακροατής.</a:t>
            </a:r>
          </a:p>
          <a:p>
            <a:endParaRPr lang="el-GR" dirty="0"/>
          </a:p>
          <a:p>
            <a:endParaRPr lang="el-GR" dirty="0"/>
          </a:p>
        </p:txBody>
      </p:sp>
    </p:spTree>
    <p:extLst>
      <p:ext uri="{BB962C8B-B14F-4D97-AF65-F5344CB8AC3E}">
        <p14:creationId xmlns:p14="http://schemas.microsoft.com/office/powerpoint/2010/main" val="29388462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Θεμελιώδεις αρχές της επικοινωνίας</a:t>
            </a:r>
          </a:p>
          <a:p>
            <a:pPr lvl="1"/>
            <a:r>
              <a:rPr lang="el-GR" dirty="0" smtClean="0"/>
              <a:t>Καθορισμός </a:t>
            </a:r>
            <a:r>
              <a:rPr lang="el-GR" dirty="0"/>
              <a:t>του σκοπού της επικοινωνίας</a:t>
            </a:r>
          </a:p>
          <a:p>
            <a:pPr lvl="1"/>
            <a:r>
              <a:rPr lang="el-GR" dirty="0" smtClean="0"/>
              <a:t>Ενορχήστρωση </a:t>
            </a:r>
            <a:r>
              <a:rPr lang="el-GR" dirty="0"/>
              <a:t>του μηνύματος</a:t>
            </a:r>
          </a:p>
          <a:p>
            <a:pPr lvl="1"/>
            <a:r>
              <a:rPr lang="el-GR" dirty="0" smtClean="0"/>
              <a:t>Κατανοητή </a:t>
            </a:r>
            <a:r>
              <a:rPr lang="el-GR" dirty="0"/>
              <a:t>γλώσσα για τον αποδέκτη</a:t>
            </a:r>
          </a:p>
          <a:p>
            <a:pPr lvl="1"/>
            <a:r>
              <a:rPr lang="el-GR" dirty="0" smtClean="0"/>
              <a:t>Σαφήνεια </a:t>
            </a:r>
            <a:r>
              <a:rPr lang="el-GR" dirty="0"/>
              <a:t>Μηνύματος</a:t>
            </a:r>
          </a:p>
          <a:p>
            <a:pPr lvl="1"/>
            <a:r>
              <a:rPr lang="el-GR" dirty="0" smtClean="0"/>
              <a:t>Περιεκτικότητα </a:t>
            </a:r>
            <a:r>
              <a:rPr lang="el-GR" dirty="0"/>
              <a:t>μηνύματος</a:t>
            </a:r>
          </a:p>
          <a:p>
            <a:pPr lvl="1"/>
            <a:r>
              <a:rPr lang="el-GR" dirty="0" smtClean="0"/>
              <a:t>Πληρότητα </a:t>
            </a:r>
            <a:r>
              <a:rPr lang="el-GR" dirty="0"/>
              <a:t>μηνύματος</a:t>
            </a:r>
          </a:p>
          <a:p>
            <a:pPr lvl="1"/>
            <a:r>
              <a:rPr lang="el-GR" dirty="0" smtClean="0"/>
              <a:t>Μετάδοση </a:t>
            </a:r>
            <a:r>
              <a:rPr lang="el-GR" dirty="0"/>
              <a:t>του μηνύματος τον κατάλληλο χρόνο</a:t>
            </a:r>
          </a:p>
          <a:p>
            <a:pPr lvl="1"/>
            <a:r>
              <a:rPr lang="el-GR" dirty="0" smtClean="0"/>
              <a:t>Μετάδοση </a:t>
            </a:r>
            <a:r>
              <a:rPr lang="el-GR" dirty="0"/>
              <a:t>του μηνύματος στον κατάλληλο χώρο</a:t>
            </a:r>
          </a:p>
          <a:p>
            <a:pPr lvl="1"/>
            <a:r>
              <a:rPr lang="el-GR" dirty="0" smtClean="0"/>
              <a:t>Επιλογή </a:t>
            </a:r>
            <a:r>
              <a:rPr lang="el-GR" dirty="0"/>
              <a:t>του κατάλληλου μέσου επικοινωνίας</a:t>
            </a:r>
          </a:p>
          <a:p>
            <a:pPr lvl="1"/>
            <a:r>
              <a:rPr lang="el-GR" dirty="0" smtClean="0"/>
              <a:t>Οι </a:t>
            </a:r>
            <a:r>
              <a:rPr lang="el-GR" dirty="0"/>
              <a:t>αποδέκτες -πρέπει- να είναι καλοί ακροατές</a:t>
            </a:r>
          </a:p>
          <a:p>
            <a:endParaRPr lang="el-GR" dirty="0"/>
          </a:p>
        </p:txBody>
      </p:sp>
    </p:spTree>
    <p:extLst>
      <p:ext uri="{BB962C8B-B14F-4D97-AF65-F5344CB8AC3E}">
        <p14:creationId xmlns:p14="http://schemas.microsoft.com/office/powerpoint/2010/main" val="34710982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Σκοποι</a:t>
            </a:r>
            <a:r>
              <a:rPr lang="el-GR" dirty="0" smtClean="0"/>
              <a:t> </a:t>
            </a:r>
            <a:r>
              <a:rPr lang="el-GR" dirty="0" err="1" smtClean="0"/>
              <a:t>τησ</a:t>
            </a:r>
            <a:r>
              <a:rPr lang="el-GR" dirty="0" smtClean="0"/>
              <a:t> </a:t>
            </a:r>
            <a:r>
              <a:rPr lang="el-GR" dirty="0" err="1" smtClean="0"/>
              <a:t>επικοινωνιασ</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Οι </a:t>
            </a:r>
            <a:r>
              <a:rPr lang="el-GR" dirty="0"/>
              <a:t>άνθρωποι επικοινωνούν γιατί θέλουν εκφράσουν τις σκέψεις, τις απόψεις, τις ανάγκες τους ακόμη και τα αισθήματα τους. </a:t>
            </a:r>
          </a:p>
          <a:p>
            <a:r>
              <a:rPr lang="el-GR" dirty="0" smtClean="0"/>
              <a:t>Σε </a:t>
            </a:r>
            <a:r>
              <a:rPr lang="el-GR" dirty="0"/>
              <a:t>προσωπικό επίπεδο, η επικοινωνία ικανοποιεί τον εσωτερικό κόσμο του ανθρώπου που αναζητά να εκφραστεί.</a:t>
            </a:r>
          </a:p>
          <a:p>
            <a:r>
              <a:rPr lang="el-GR" dirty="0" smtClean="0"/>
              <a:t>Σε </a:t>
            </a:r>
            <a:r>
              <a:rPr lang="el-GR" dirty="0" err="1"/>
              <a:t>οργανωσιακό</a:t>
            </a:r>
            <a:r>
              <a:rPr lang="el-GR" dirty="0"/>
              <a:t> επίπεδο, ο κύριος σκοπός της επικοινωνίας είναι ο συντονισμός των </a:t>
            </a:r>
            <a:r>
              <a:rPr lang="el-GR" dirty="0" smtClean="0"/>
              <a:t>δραστηριοτήτων </a:t>
            </a:r>
            <a:r>
              <a:rPr lang="el-GR" dirty="0"/>
              <a:t>της επιχείρησης. </a:t>
            </a:r>
          </a:p>
          <a:p>
            <a:r>
              <a:rPr lang="el-GR" dirty="0" smtClean="0"/>
              <a:t>Συντονισμός </a:t>
            </a:r>
            <a:r>
              <a:rPr lang="el-GR" dirty="0"/>
              <a:t>των δραστηριοτήτων είναι η εναρμόνιση των προσπαθειών όλων των </a:t>
            </a:r>
            <a:r>
              <a:rPr lang="el-GR" dirty="0" smtClean="0"/>
              <a:t>εργαζομένων</a:t>
            </a:r>
            <a:r>
              <a:rPr lang="el-GR" dirty="0"/>
              <a:t>, ώστε ο ένας να μην επαναλαμβάνει αυτό που κάνει ο άλλος, αλλά να το συμπληρώνει και να το προάγει, έτσι ώστε να παραχθεί το τελικό αποτέλεσμα</a:t>
            </a:r>
            <a:r>
              <a:rPr lang="el-GR" dirty="0" smtClean="0"/>
              <a:t>.</a:t>
            </a:r>
          </a:p>
          <a:p>
            <a:r>
              <a:rPr lang="el-GR" dirty="0" smtClean="0"/>
              <a:t>Κατ</a:t>
            </a:r>
            <a:r>
              <a:rPr lang="el-GR" dirty="0"/>
              <a:t>' αυτόν τον τρόπο υπάρχει </a:t>
            </a:r>
            <a:r>
              <a:rPr lang="el-GR" dirty="0" smtClean="0"/>
              <a:t>συνέχεια </a:t>
            </a:r>
            <a:r>
              <a:rPr lang="el-GR" dirty="0"/>
              <a:t>στην αλυσίδα παραγωγής, χωρίς επαναλήψεις ή κενά</a:t>
            </a:r>
            <a:r>
              <a:rPr lang="el-GR" dirty="0" smtClean="0"/>
              <a:t>.</a:t>
            </a:r>
            <a:endParaRPr lang="el-GR" dirty="0"/>
          </a:p>
        </p:txBody>
      </p:sp>
    </p:spTree>
    <p:extLst>
      <p:ext uri="{BB962C8B-B14F-4D97-AF65-F5344CB8AC3E}">
        <p14:creationId xmlns:p14="http://schemas.microsoft.com/office/powerpoint/2010/main" val="329804442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smtClean="0"/>
              <a:t>Όλοι </a:t>
            </a:r>
            <a:r>
              <a:rPr lang="el-GR" dirty="0"/>
              <a:t>οι εμπλεκόμενοι πρέπει να εκτελούν επακριβώς αυτά που τους έχουν ανατεθεί, χωρίς κάτι παραπάνω ή λιγότερο. Για να επιτευχτεί αυτή η εναρμόνιση, αυτός ο συντονισμός, κατά τη γλώσσα του μάνατζμεντ, απαιτείται επικοινωνία.</a:t>
            </a:r>
          </a:p>
          <a:p>
            <a:r>
              <a:rPr lang="el-GR" dirty="0" smtClean="0"/>
              <a:t>Επίσης</a:t>
            </a:r>
            <a:r>
              <a:rPr lang="el-GR" dirty="0"/>
              <a:t>, με την επικοινωνία ο προϊστάμενος καταλαβαίνει καλύτερα τις δεξιότητες των υφισταμένων του και αντιλαμβάνεται τις ανάγκες τους, τις οποίες φροντίζει να ικανοποιεί. </a:t>
            </a:r>
            <a:endParaRPr lang="el-GR" dirty="0" smtClean="0"/>
          </a:p>
          <a:p>
            <a:r>
              <a:rPr lang="el-GR" dirty="0" smtClean="0"/>
              <a:t>Ακόμη</a:t>
            </a:r>
            <a:r>
              <a:rPr lang="el-GR" dirty="0"/>
              <a:t>, με την επικοινωνία ο προϊστάμενος μπορεί να μεταβιβάσει εντολές, να δώσει </a:t>
            </a:r>
            <a:r>
              <a:rPr lang="el-GR" dirty="0" smtClean="0"/>
              <a:t>κατευθύνσεις</a:t>
            </a:r>
            <a:r>
              <a:rPr lang="el-GR" dirty="0"/>
              <a:t>, να περιγράψει τις απαιτήσεις του και να επιβραβεύσει ή να βελτιώσει με προτάσεις τις ενέργειες των υφισταμένων του. </a:t>
            </a:r>
          </a:p>
          <a:p>
            <a:endParaRPr lang="el-GR" dirty="0"/>
          </a:p>
        </p:txBody>
      </p:sp>
    </p:spTree>
    <p:extLst>
      <p:ext uri="{BB962C8B-B14F-4D97-AF65-F5344CB8AC3E}">
        <p14:creationId xmlns:p14="http://schemas.microsoft.com/office/powerpoint/2010/main" val="3148265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Μεθοδοι</a:t>
            </a:r>
            <a:r>
              <a:rPr lang="el-GR" dirty="0" smtClean="0"/>
              <a:t> </a:t>
            </a:r>
            <a:r>
              <a:rPr lang="el-GR" dirty="0" err="1" smtClean="0"/>
              <a:t>επικοινωνιασ</a:t>
            </a:r>
            <a:r>
              <a:rPr lang="el-GR" dirty="0" smtClean="0"/>
              <a:t> στην </a:t>
            </a:r>
            <a:r>
              <a:rPr lang="el-GR" dirty="0" err="1" smtClean="0"/>
              <a:t>επιχειρηση</a:t>
            </a:r>
            <a:endParaRPr lang="el-GR" dirty="0"/>
          </a:p>
        </p:txBody>
      </p:sp>
      <p:sp>
        <p:nvSpPr>
          <p:cNvPr id="3" name="Θέση περιεχομένου 2"/>
          <p:cNvSpPr>
            <a:spLocks noGrp="1"/>
          </p:cNvSpPr>
          <p:nvPr>
            <p:ph idx="1"/>
          </p:nvPr>
        </p:nvSpPr>
        <p:spPr/>
        <p:txBody>
          <a:bodyPr/>
          <a:lstStyle/>
          <a:p>
            <a:r>
              <a:rPr lang="el-GR" dirty="0"/>
              <a:t>Στον κόσμο των επιχειρήσεων, η επικοινωνία έχει 3 κατευθύνσεις: </a:t>
            </a:r>
          </a:p>
          <a:p>
            <a:pPr lvl="1"/>
            <a:r>
              <a:rPr lang="el-GR" dirty="0" smtClean="0"/>
              <a:t>προς </a:t>
            </a:r>
            <a:r>
              <a:rPr lang="el-GR" dirty="0"/>
              <a:t>τα κάτω, </a:t>
            </a:r>
          </a:p>
          <a:p>
            <a:pPr lvl="1"/>
            <a:r>
              <a:rPr lang="el-GR" dirty="0" smtClean="0"/>
              <a:t>προς </a:t>
            </a:r>
            <a:r>
              <a:rPr lang="el-GR" dirty="0"/>
              <a:t>τα πάνω και </a:t>
            </a:r>
          </a:p>
          <a:p>
            <a:pPr lvl="1"/>
            <a:r>
              <a:rPr lang="el-GR" dirty="0" smtClean="0"/>
              <a:t>οριζόντια </a:t>
            </a:r>
            <a:r>
              <a:rPr lang="el-GR" dirty="0"/>
              <a:t>ή πλάγια.</a:t>
            </a:r>
          </a:p>
          <a:p>
            <a:endParaRPr lang="el-GR" dirty="0"/>
          </a:p>
        </p:txBody>
      </p:sp>
    </p:spTree>
    <p:extLst>
      <p:ext uri="{BB962C8B-B14F-4D97-AF65-F5344CB8AC3E}">
        <p14:creationId xmlns:p14="http://schemas.microsoft.com/office/powerpoint/2010/main" val="39871469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a:t>
            </a:r>
            <a:r>
              <a:rPr lang="el-GR" dirty="0" err="1" smtClean="0"/>
              <a:t>προσ</a:t>
            </a:r>
            <a:r>
              <a:rPr lang="el-GR" dirty="0" smtClean="0"/>
              <a:t> </a:t>
            </a:r>
            <a:r>
              <a:rPr lang="el-GR" dirty="0"/>
              <a:t>τα </a:t>
            </a:r>
            <a:r>
              <a:rPr lang="el-GR" dirty="0" err="1" smtClean="0"/>
              <a:t>κατω</a:t>
            </a:r>
            <a:r>
              <a:rPr lang="el-GR" dirty="0"/>
              <a:t>" </a:t>
            </a:r>
            <a:r>
              <a:rPr lang="el-GR" dirty="0" err="1" smtClean="0"/>
              <a:t>επικοινωνια</a:t>
            </a:r>
            <a:r>
              <a:rPr lang="el-GR" dirty="0" smtClean="0"/>
              <a:t> </a:t>
            </a:r>
            <a:r>
              <a:rPr lang="el-GR" dirty="0"/>
              <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a:t>
            </a:r>
            <a:r>
              <a:rPr lang="el-GR" dirty="0"/>
              <a:t>"προς τα κάτω" επικοινωνία είναι η επικοινωνία που ο προϊστάμενος αποφασίζει να έχει με τους υφισταμένους του προκειμένου να τους μεταφέρει κάποιο μήνυμα. </a:t>
            </a:r>
          </a:p>
          <a:p>
            <a:endParaRPr lang="el-GR" dirty="0"/>
          </a:p>
          <a:p>
            <a:r>
              <a:rPr lang="el-GR" dirty="0"/>
              <a:t>Προϊστάμενος</a:t>
            </a:r>
          </a:p>
          <a:p>
            <a:r>
              <a:rPr lang="el-GR" dirty="0"/>
              <a:t>↓</a:t>
            </a:r>
          </a:p>
          <a:p>
            <a:r>
              <a:rPr lang="el-GR" dirty="0"/>
              <a:t>Υφιστάμενος</a:t>
            </a:r>
          </a:p>
          <a:p>
            <a:endParaRPr lang="el-GR" dirty="0"/>
          </a:p>
          <a:p>
            <a:r>
              <a:rPr lang="el-GR" dirty="0" smtClean="0"/>
              <a:t>Η </a:t>
            </a:r>
            <a:r>
              <a:rPr lang="el-GR" dirty="0"/>
              <a:t>επικοινωνία αυτή μπορεί να πάρει διάφορες μορφές. </a:t>
            </a:r>
          </a:p>
          <a:p>
            <a:r>
              <a:rPr lang="el-GR" dirty="0" smtClean="0"/>
              <a:t>Μια </a:t>
            </a:r>
            <a:r>
              <a:rPr lang="el-GR" dirty="0"/>
              <a:t>μορφή είναι η διαπροσωπική επαφή του προϊσταμένου με τον υφιστάμενο σ' επίπεδο συνέντευξης, τυπικής συνάντησης, άτυπης συζήτησης ή ομαδικής σύσκεψης. </a:t>
            </a:r>
          </a:p>
          <a:p>
            <a:r>
              <a:rPr lang="el-GR" dirty="0"/>
              <a:t>Η επικοινωνία μ' αυτή τη μέθοδο, όταν είναι γραπτή γίνεται στους πίνακες ανακοινώσεων, στα εγχειρίδια χρήσης των μηχανών, στα περιοδικά και γενικά στο έντυπο υλικό της επιχείρησης. Ακόμη, η ανακοίνωση κάποιων αποφάσεων μπορεί να γίνει με μια απλή επιστολή </a:t>
            </a:r>
            <a:r>
              <a:rPr lang="el-GR" dirty="0" smtClean="0"/>
              <a:t>γνωστοποίησης</a:t>
            </a:r>
            <a:r>
              <a:rPr lang="el-GR" dirty="0"/>
              <a:t>, μ' εγκυκλίους ή με τη γραπτή αξιολόγηση της απόδοσης των υφισταμένων.</a:t>
            </a:r>
          </a:p>
          <a:p>
            <a:endParaRPr lang="el-GR" dirty="0"/>
          </a:p>
        </p:txBody>
      </p:sp>
    </p:spTree>
    <p:extLst>
      <p:ext uri="{BB962C8B-B14F-4D97-AF65-F5344CB8AC3E}">
        <p14:creationId xmlns:p14="http://schemas.microsoft.com/office/powerpoint/2010/main" val="40200512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«προς τα </a:t>
            </a:r>
            <a:r>
              <a:rPr lang="el-GR" dirty="0" err="1" smtClean="0"/>
              <a:t>πανω</a:t>
            </a:r>
            <a:r>
              <a:rPr lang="el-GR" dirty="0" smtClean="0"/>
              <a:t>» </a:t>
            </a:r>
            <a:r>
              <a:rPr lang="el-GR" dirty="0" err="1" smtClean="0"/>
              <a:t>επικοινωνια</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Οριζόντια </a:t>
            </a:r>
            <a:r>
              <a:rPr lang="el-GR" dirty="0"/>
              <a:t>ή πλάγια επικοινωνία είναι αυτή που πραγματοποιείται μεταξύ στελεχών που </a:t>
            </a:r>
            <a:r>
              <a:rPr lang="el-GR" dirty="0" err="1"/>
              <a:t>βρί</a:t>
            </a:r>
            <a:r>
              <a:rPr lang="el-GR" dirty="0"/>
              <a:t>-</a:t>
            </a:r>
            <a:r>
              <a:rPr lang="el-GR" dirty="0" err="1"/>
              <a:t>σκονται</a:t>
            </a:r>
            <a:r>
              <a:rPr lang="el-GR" dirty="0"/>
              <a:t> στο ίδιο ιεραρχικό επίπεδο. Η επικοινωνία αυτή έχει πολύ θετικά αποτελέσματα στο συ-</a:t>
            </a:r>
            <a:r>
              <a:rPr lang="el-GR" dirty="0" err="1"/>
              <a:t>ντονισμό</a:t>
            </a:r>
            <a:r>
              <a:rPr lang="el-GR" dirty="0"/>
              <a:t> των ενεργειών και στην ομαδική εργασία.</a:t>
            </a:r>
          </a:p>
          <a:p>
            <a:endParaRPr lang="el-GR" dirty="0"/>
          </a:p>
          <a:p>
            <a:r>
              <a:rPr lang="el-GR" dirty="0"/>
              <a:t>Προϊστάμενος</a:t>
            </a:r>
          </a:p>
          <a:p>
            <a:r>
              <a:rPr lang="el-GR" dirty="0"/>
              <a:t>↑</a:t>
            </a:r>
          </a:p>
          <a:p>
            <a:r>
              <a:rPr lang="el-GR" dirty="0"/>
              <a:t>Υφιστάμενος</a:t>
            </a:r>
          </a:p>
          <a:p>
            <a:endParaRPr lang="el-GR" dirty="0"/>
          </a:p>
          <a:p>
            <a:endParaRPr lang="el-GR" dirty="0"/>
          </a:p>
          <a:p>
            <a:r>
              <a:rPr lang="el-GR" dirty="0"/>
              <a:t>	→	</a:t>
            </a:r>
          </a:p>
          <a:p>
            <a:r>
              <a:rPr lang="el-GR" dirty="0"/>
              <a:t>Διευθυντής πωλήσεων		Διευθυντής παραγωγής</a:t>
            </a:r>
          </a:p>
          <a:p>
            <a:r>
              <a:rPr lang="el-GR" dirty="0"/>
              <a:t>	←	</a:t>
            </a:r>
          </a:p>
          <a:p>
            <a:endParaRPr lang="el-GR" dirty="0"/>
          </a:p>
          <a:p>
            <a:endParaRPr lang="el-GR" dirty="0"/>
          </a:p>
          <a:p>
            <a:endParaRPr lang="el-GR" dirty="0"/>
          </a:p>
        </p:txBody>
      </p:sp>
    </p:spTree>
    <p:extLst>
      <p:ext uri="{BB962C8B-B14F-4D97-AF65-F5344CB8AC3E}">
        <p14:creationId xmlns:p14="http://schemas.microsoft.com/office/powerpoint/2010/main" val="20644984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Οριζοντια</a:t>
            </a:r>
            <a:r>
              <a:rPr lang="el-GR" dirty="0" smtClean="0"/>
              <a:t> </a:t>
            </a:r>
            <a:r>
              <a:rPr lang="el-GR" dirty="0" err="1" smtClean="0"/>
              <a:t>επικοινωνια</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Η </a:t>
            </a:r>
            <a:r>
              <a:rPr lang="el-GR" dirty="0"/>
              <a:t>οριζόντια ή πλάγια επικοινωνία</a:t>
            </a:r>
          </a:p>
          <a:p>
            <a:endParaRPr lang="el-GR" dirty="0"/>
          </a:p>
          <a:p>
            <a:r>
              <a:rPr lang="el-GR" dirty="0"/>
              <a:t>Όταν οι διοικήσεις των επιχειρήσουν χρησιμοποιούν μόνο την "προς τα κάτω" επικοινωνία, δίνουν εντολές και δεν ζητούν ποτέ τη γνώμη των υφισταμένων. </a:t>
            </a:r>
            <a:endParaRPr lang="el-GR" dirty="0" smtClean="0"/>
          </a:p>
          <a:p>
            <a:r>
              <a:rPr lang="el-GR" dirty="0" smtClean="0"/>
              <a:t>Στην </a:t>
            </a:r>
            <a:r>
              <a:rPr lang="el-GR" dirty="0"/>
              <a:t>περίπτωση αυτή γίνεται λόγος για μονόπλευρη επικοινωνία. Η μονόπλευρη επικοινωνία χρησιμοποιείται σ' επιχειρήσεις με αυταρχική Διοίκηση. </a:t>
            </a:r>
            <a:endParaRPr lang="el-GR" dirty="0" smtClean="0"/>
          </a:p>
          <a:p>
            <a:r>
              <a:rPr lang="el-GR" dirty="0" smtClean="0"/>
              <a:t>Στην </a:t>
            </a:r>
            <a:r>
              <a:rPr lang="el-GR" dirty="0"/>
              <a:t>περίπτωση αυτή, υπάρχουν μεγάλες πιθανότητες για λανθασμένη </a:t>
            </a:r>
            <a:r>
              <a:rPr lang="el-GR" dirty="0" smtClean="0"/>
              <a:t>μετάδοση </a:t>
            </a:r>
            <a:r>
              <a:rPr lang="el-GR" dirty="0"/>
              <a:t>του μηνύματος, παρεξηγήσεις, παρερμηνείες στις προθέσεις του πομπού (προϊσταμένου) και διαστρέβλωση του μηνύματος λόγω αδυναμίας συζήτησης και διευκρινιστικών ερωτήσεων. </a:t>
            </a:r>
            <a:endParaRPr lang="el-GR" dirty="0" smtClean="0"/>
          </a:p>
          <a:p>
            <a:r>
              <a:rPr lang="el-GR" dirty="0" smtClean="0"/>
              <a:t>Αυτή </a:t>
            </a:r>
            <a:r>
              <a:rPr lang="el-GR" dirty="0"/>
              <a:t>η μέθοδος επικοινωνίας έχει ένα βασικό πλεονέκτημα. Είναι γρήγορη και ταχεία. Μπορεί να χρησιμοποιηθεί αποτελεσματικά σε καταστάσεις έκτακτης ή επείγουσας ανάγκης και κινδύνου.</a:t>
            </a:r>
          </a:p>
          <a:p>
            <a:endParaRPr lang="el-GR" dirty="0"/>
          </a:p>
        </p:txBody>
      </p:sp>
    </p:spTree>
    <p:extLst>
      <p:ext uri="{BB962C8B-B14F-4D97-AF65-F5344CB8AC3E}">
        <p14:creationId xmlns:p14="http://schemas.microsoft.com/office/powerpoint/2010/main" val="2176188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Κοινωνιολογικη</a:t>
            </a:r>
            <a:r>
              <a:rPr lang="el-GR" dirty="0" smtClean="0"/>
              <a:t> </a:t>
            </a:r>
            <a:r>
              <a:rPr lang="el-GR" dirty="0" err="1" smtClean="0"/>
              <a:t>προσεγγιση</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ενδιαφέρον στη </a:t>
            </a:r>
            <a:r>
              <a:rPr lang="el-GR" dirty="0"/>
              <a:t>μελέτη της γλώσσας και στην ανάλυση των φορέων και μηνυμάτων (</a:t>
            </a:r>
            <a:r>
              <a:rPr lang="el-GR" dirty="0" smtClean="0"/>
              <a:t>σημείων</a:t>
            </a:r>
            <a:r>
              <a:rPr lang="el-GR" dirty="0"/>
              <a:t>, συμβόλων και των νοημάτων </a:t>
            </a:r>
            <a:r>
              <a:rPr lang="el-GR" dirty="0" smtClean="0"/>
              <a:t>τους)</a:t>
            </a:r>
          </a:p>
          <a:p>
            <a:r>
              <a:rPr lang="el-GR" dirty="0"/>
              <a:t>ε</a:t>
            </a:r>
            <a:r>
              <a:rPr lang="el-GR" dirty="0" smtClean="0"/>
              <a:t>νδιαφέρον για </a:t>
            </a:r>
            <a:r>
              <a:rPr lang="el-GR" dirty="0"/>
              <a:t>τα λειτουργικά </a:t>
            </a:r>
            <a:r>
              <a:rPr lang="el-GR" dirty="0" smtClean="0"/>
              <a:t>αποτελέσματα  </a:t>
            </a:r>
            <a:r>
              <a:rPr lang="el-GR" dirty="0"/>
              <a:t>της επικοινωνίας. </a:t>
            </a:r>
          </a:p>
          <a:p>
            <a:r>
              <a:rPr lang="el-GR" dirty="0"/>
              <a:t>Ως επικοινωνία μπορεί να οριστεί η μετάδοση νοημάτων με τη χρησιμοποίηση συμβόλων . </a:t>
            </a:r>
            <a:endParaRPr lang="el-GR" dirty="0" smtClean="0"/>
          </a:p>
          <a:p>
            <a:r>
              <a:rPr lang="el-GR" dirty="0" smtClean="0"/>
              <a:t>Όταν </a:t>
            </a:r>
            <a:r>
              <a:rPr lang="el-GR" dirty="0"/>
              <a:t>οι άνθρωποι επενεργούν ο ένας στον άλλο διαμέσου συμβόλων, τότε βρίσκονται σ' </a:t>
            </a:r>
            <a:r>
              <a:rPr lang="el-GR" dirty="0" smtClean="0"/>
              <a:t>επικοινωνία </a:t>
            </a:r>
            <a:r>
              <a:rPr lang="el-GR" dirty="0"/>
              <a:t>. </a:t>
            </a:r>
          </a:p>
          <a:p>
            <a:r>
              <a:rPr lang="el-GR" dirty="0"/>
              <a:t>Ωστόσο ο αποστολέας και ο αποδέκτης των συμβόλων έχουν πραγματικά επικοινωνήσει μόνο όταν καθένας τους αισθανθεί ότι ταυτίζεται με την κατάσταση του άλλου . </a:t>
            </a:r>
          </a:p>
          <a:p>
            <a:r>
              <a:rPr lang="el-GR" dirty="0"/>
              <a:t>Τα βασικά χαρακτηριστικά αυτού του ορισμού στρέφονται γύρω από την έννοια του </a:t>
            </a:r>
            <a:r>
              <a:rPr lang="el-GR" dirty="0" err="1" smtClean="0"/>
              <a:t>συμμερισμού</a:t>
            </a:r>
            <a:r>
              <a:rPr lang="el-GR" dirty="0" smtClean="0"/>
              <a:t> </a:t>
            </a:r>
            <a:r>
              <a:rPr lang="el-GR" dirty="0"/>
              <a:t>των νοημάτων . </a:t>
            </a:r>
          </a:p>
        </p:txBody>
      </p:sp>
    </p:spTree>
    <p:extLst>
      <p:ext uri="{BB962C8B-B14F-4D97-AF65-F5344CB8AC3E}">
        <p14:creationId xmlns:p14="http://schemas.microsoft.com/office/powerpoint/2010/main" val="34136868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Μονοπλευρη</a:t>
            </a:r>
            <a:r>
              <a:rPr lang="el-GR" dirty="0" smtClean="0"/>
              <a:t> και </a:t>
            </a:r>
            <a:r>
              <a:rPr lang="el-GR" dirty="0" err="1" smtClean="0"/>
              <a:t>αμφιπλευρη</a:t>
            </a:r>
            <a:r>
              <a:rPr lang="el-GR" dirty="0" smtClean="0"/>
              <a:t> </a:t>
            </a:r>
            <a:r>
              <a:rPr lang="el-GR" dirty="0" err="1" smtClean="0"/>
              <a:t>επικοινωνια</a:t>
            </a:r>
            <a:endParaRPr lang="el-GR"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564904"/>
            <a:ext cx="7704857" cy="3156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38507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πολυπλευρη</a:t>
            </a:r>
            <a:r>
              <a:rPr lang="el-GR" dirty="0" smtClean="0"/>
              <a:t> </a:t>
            </a:r>
            <a:r>
              <a:rPr lang="el-GR" dirty="0" err="1" smtClean="0"/>
              <a:t>επικοινωνια</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Όταν </a:t>
            </a:r>
            <a:r>
              <a:rPr lang="el-GR" dirty="0"/>
              <a:t>σε μια επιχείρηση εφαρμόζονται και οι τρεις μέθοδοι επικοινωνίας ("προς τα κάτω", "προς τα πάνω" και οριζόντια), τότε έχουμε πολύπλευρη επικοινωνία. </a:t>
            </a:r>
          </a:p>
          <a:p>
            <a:r>
              <a:rPr lang="el-GR" dirty="0"/>
              <a:t>Με την επικοινωνία αυτή γίνεται περισσότερο κατανοητό το μήνυμα του μηνύματος από ότι στις άλλες δύο μορφές (μονόπλευρη, αμφίπλευρη) της επικοινωνίας. Με τη μέθοδο αυτή οι </a:t>
            </a:r>
            <a:r>
              <a:rPr lang="el-GR" dirty="0" smtClean="0"/>
              <a:t>εργαζόμενοι </a:t>
            </a:r>
            <a:r>
              <a:rPr lang="el-GR" dirty="0"/>
              <a:t>κάνουν διευκρινιστικές ερωτήσεις στον προϊστάμενό τους, εκφράζουν την γνώμη τους και ανταλλάσσουν απόψεις με τους συναδέλφους τους. </a:t>
            </a:r>
          </a:p>
          <a:p>
            <a:endParaRPr lang="el-GR" dirty="0"/>
          </a:p>
          <a:p>
            <a:r>
              <a:rPr lang="el-GR" dirty="0"/>
              <a:t>Προϊστάμενος</a:t>
            </a:r>
          </a:p>
          <a:p>
            <a:endParaRPr lang="el-GR" dirty="0"/>
          </a:p>
          <a:p>
            <a:r>
              <a:rPr lang="el-GR" dirty="0"/>
              <a:t>	↓ ↑	</a:t>
            </a:r>
            <a:r>
              <a:rPr lang="el-GR" dirty="0" err="1"/>
              <a:t>↑</a:t>
            </a:r>
            <a:r>
              <a:rPr lang="el-GR" dirty="0"/>
              <a:t> ↓	</a:t>
            </a:r>
          </a:p>
          <a:p>
            <a:endParaRPr lang="el-GR" dirty="0"/>
          </a:p>
          <a:p>
            <a:r>
              <a:rPr lang="el-GR" dirty="0"/>
              <a:t>Υφιστάμενος	→</a:t>
            </a:r>
          </a:p>
          <a:p>
            <a:r>
              <a:rPr lang="el-GR" dirty="0"/>
              <a:t>←</a:t>
            </a:r>
          </a:p>
          <a:p>
            <a:r>
              <a:rPr lang="el-GR" dirty="0"/>
              <a:t>	</a:t>
            </a:r>
          </a:p>
          <a:p>
            <a:r>
              <a:rPr lang="el-GR" dirty="0"/>
              <a:t>Υφιστάμενος</a:t>
            </a:r>
          </a:p>
          <a:p>
            <a:endParaRPr lang="el-GR" dirty="0"/>
          </a:p>
          <a:p>
            <a:endParaRPr lang="el-GR" dirty="0"/>
          </a:p>
        </p:txBody>
      </p:sp>
    </p:spTree>
    <p:extLst>
      <p:ext uri="{BB962C8B-B14F-4D97-AF65-F5344CB8AC3E}">
        <p14:creationId xmlns:p14="http://schemas.microsoft.com/office/powerpoint/2010/main" val="28500102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Ατυπη</a:t>
            </a:r>
            <a:r>
              <a:rPr lang="el-GR" dirty="0" smtClean="0"/>
              <a:t> </a:t>
            </a:r>
            <a:r>
              <a:rPr lang="el-GR" dirty="0" err="1" smtClean="0"/>
              <a:t>επικοινωνια</a:t>
            </a:r>
            <a:endParaRPr lang="el-GR" dirty="0"/>
          </a:p>
        </p:txBody>
      </p:sp>
      <p:sp>
        <p:nvSpPr>
          <p:cNvPr id="3" name="Θέση περιεχομένου 2"/>
          <p:cNvSpPr>
            <a:spLocks noGrp="1"/>
          </p:cNvSpPr>
          <p:nvPr>
            <p:ph idx="1"/>
          </p:nvPr>
        </p:nvSpPr>
        <p:spPr/>
        <p:txBody>
          <a:bodyPr>
            <a:normAutofit/>
          </a:bodyPr>
          <a:lstStyle/>
          <a:p>
            <a:r>
              <a:rPr lang="el-GR" dirty="0" smtClean="0"/>
              <a:t>Άλλη </a:t>
            </a:r>
            <a:r>
              <a:rPr lang="el-GR" dirty="0"/>
              <a:t>μέθοδος επικοινωνίας είναι η άτυπη επικοινωνία. Πρόκειται για την επικοινωνία που δημιουργείται από τις άτυπες, φιλικές σχέσεις μεταξύ προϊσταμένων-υφισταμένων ή μεταξύ </a:t>
            </a:r>
            <a:r>
              <a:rPr lang="el-GR" dirty="0" smtClean="0"/>
              <a:t>συναδέλφων</a:t>
            </a:r>
            <a:r>
              <a:rPr lang="el-GR" dirty="0"/>
              <a:t>. Λέγεται άτυπη. Γιατί, σ' αυτήν δεν ισχύουν τυπικοί κανόνες επικοινωνίας, ούτε σχέσεις ιεραρχίας. </a:t>
            </a:r>
          </a:p>
          <a:p>
            <a:r>
              <a:rPr lang="el-GR" dirty="0" smtClean="0"/>
              <a:t>Συχνά-πυκνά</a:t>
            </a:r>
            <a:r>
              <a:rPr lang="el-GR" dirty="0"/>
              <a:t>, η άτυπη επικοινωνία αποδεικνύεται πολύ πιο σημαντική από την τυπική.</a:t>
            </a:r>
          </a:p>
          <a:p>
            <a:endParaRPr lang="el-GR" dirty="0"/>
          </a:p>
        </p:txBody>
      </p:sp>
    </p:spTree>
    <p:extLst>
      <p:ext uri="{BB962C8B-B14F-4D97-AF65-F5344CB8AC3E}">
        <p14:creationId xmlns:p14="http://schemas.microsoft.com/office/powerpoint/2010/main" val="25525450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Διακριση</a:t>
            </a:r>
            <a:r>
              <a:rPr lang="el-GR" dirty="0" smtClean="0"/>
              <a:t> </a:t>
            </a:r>
            <a:r>
              <a:rPr lang="el-GR" dirty="0" err="1" smtClean="0"/>
              <a:t>επικοινωνιασ</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Η λεκτική </a:t>
            </a:r>
            <a:r>
              <a:rPr lang="el-GR" dirty="0" smtClean="0"/>
              <a:t>επικοινωνία</a:t>
            </a:r>
          </a:p>
          <a:p>
            <a:pPr lvl="1"/>
            <a:r>
              <a:rPr lang="el-GR" dirty="0" smtClean="0"/>
              <a:t>Λεκτική </a:t>
            </a:r>
            <a:r>
              <a:rPr lang="el-GR" dirty="0"/>
              <a:t>Επικοινωνία είναι αυτή για την οποία χρειάζεται να χρησιμοποιήσουμε λέξεις για να επικοινωνήσουμε. </a:t>
            </a:r>
            <a:endParaRPr lang="el-GR" dirty="0" smtClean="0"/>
          </a:p>
          <a:p>
            <a:r>
              <a:rPr lang="el-GR" dirty="0" smtClean="0"/>
              <a:t>Η </a:t>
            </a:r>
            <a:r>
              <a:rPr lang="el-GR" dirty="0"/>
              <a:t>μη-λεκτική επικοινωνία εκφράζεται μέσω της γλώσσας του σώματος. </a:t>
            </a:r>
            <a:endParaRPr lang="el-GR" dirty="0" smtClean="0"/>
          </a:p>
          <a:p>
            <a:pPr lvl="1"/>
            <a:r>
              <a:rPr lang="el-GR" dirty="0" smtClean="0"/>
              <a:t>Οι εκφράσεις </a:t>
            </a:r>
            <a:r>
              <a:rPr lang="el-GR" dirty="0"/>
              <a:t>του προσώπου μας, οι χειρονομίες μας, ο τρόπος που στεκόμαστε, περπατάμε, κοιτάμε και χαιρετάμε μεταβιβάζουν τις σκέψεις και τα συναισθήματά μας. </a:t>
            </a:r>
          </a:p>
          <a:p>
            <a:r>
              <a:rPr lang="el-GR" dirty="0"/>
              <a:t>Η λεκτική επικοινωνία διακρίνεται σε: </a:t>
            </a:r>
            <a:endParaRPr lang="el-GR" dirty="0" smtClean="0"/>
          </a:p>
          <a:p>
            <a:pPr lvl="1"/>
            <a:r>
              <a:rPr lang="el-GR" dirty="0" smtClean="0"/>
              <a:t>γραπτή</a:t>
            </a:r>
            <a:r>
              <a:rPr lang="el-GR" dirty="0"/>
              <a:t>, προφορική και ηλεκτρονική. Η ηλεκτρονική επικοινωνία θα μπορούσε να καταταγεί στη γραπτή. Συνήθως, όμως γίνεται αντικείμενο εξέτασης ξεχωριστά λόγω της ανάπτυξης και της σπουδαιότητας που γνωρίζει τα τελευταία χρόνια.</a:t>
            </a:r>
          </a:p>
          <a:p>
            <a:endParaRPr lang="el-GR" dirty="0"/>
          </a:p>
        </p:txBody>
      </p:sp>
    </p:spTree>
    <p:extLst>
      <p:ext uri="{BB962C8B-B14F-4D97-AF65-F5344CB8AC3E}">
        <p14:creationId xmlns:p14="http://schemas.microsoft.com/office/powerpoint/2010/main" val="5311039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smtClean="0"/>
              <a:t>Η </a:t>
            </a:r>
            <a:r>
              <a:rPr lang="el-GR" dirty="0"/>
              <a:t>γραπτή επικοινωνία</a:t>
            </a:r>
          </a:p>
          <a:p>
            <a:endParaRPr lang="el-GR" dirty="0"/>
          </a:p>
          <a:p>
            <a:r>
              <a:rPr lang="el-GR" dirty="0"/>
              <a:t>Σε μια επιχείρηση πολύ συχνά επικοινωνούμε γραπτά</a:t>
            </a:r>
            <a:r>
              <a:rPr lang="el-GR" dirty="0" smtClean="0"/>
              <a:t>.</a:t>
            </a:r>
          </a:p>
          <a:p>
            <a:pPr lvl="1"/>
            <a:r>
              <a:rPr lang="el-GR" dirty="0" smtClean="0"/>
              <a:t> </a:t>
            </a:r>
            <a:r>
              <a:rPr lang="el-GR" dirty="0"/>
              <a:t>Συντάσσουμε επιστολές, υπομνήματα, βιογραφικά σημειώματα, αναφορές, έγγραφα, φυλλάδια, καθώς και άρθρα για το περιοδικό ή τις περιοδικές εκδόσεις της επιχείρησης. </a:t>
            </a:r>
            <a:endParaRPr lang="el-GR" dirty="0" smtClean="0"/>
          </a:p>
          <a:p>
            <a:pPr lvl="1"/>
            <a:r>
              <a:rPr lang="el-GR" dirty="0" smtClean="0"/>
              <a:t>Στη </a:t>
            </a:r>
            <a:r>
              <a:rPr lang="el-GR" dirty="0"/>
              <a:t>γραπτή επικοινωνία, οι λέξεις παίζουν το κύριο και </a:t>
            </a:r>
            <a:r>
              <a:rPr lang="el-GR" dirty="0" smtClean="0"/>
              <a:t>μοναδικό </a:t>
            </a:r>
            <a:r>
              <a:rPr lang="el-GR" dirty="0"/>
              <a:t>ρόλο για να αποδώσουν σωστά το μήνυμα. Για το λόγο αυτό πρέπει να δίνουμε ιδιαίτερη σημασία στην επιλογή των λέξεων. Οι λέξεις πρέπει ν' αποδίδουν με σαφήνεια, ακρίβεια και </a:t>
            </a:r>
            <a:r>
              <a:rPr lang="el-GR" dirty="0" smtClean="0"/>
              <a:t>πληρότητα </a:t>
            </a:r>
            <a:r>
              <a:rPr lang="el-GR" dirty="0"/>
              <a:t>αυτό που θέλουμε να πούμε, να χαρακτηρίζονται από απλότητα και επισημότητα και να μην εμπεριέχουν προκατάληψη για κάποια κοινωνική ομάδα</a:t>
            </a:r>
          </a:p>
          <a:p>
            <a:endParaRPr lang="el-GR" dirty="0"/>
          </a:p>
        </p:txBody>
      </p:sp>
    </p:spTree>
    <p:extLst>
      <p:ext uri="{BB962C8B-B14F-4D97-AF65-F5344CB8AC3E}">
        <p14:creationId xmlns:p14="http://schemas.microsoft.com/office/powerpoint/2010/main" val="5089794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εντυπη</a:t>
            </a:r>
            <a:r>
              <a:rPr lang="el-GR" dirty="0" smtClean="0"/>
              <a:t> </a:t>
            </a:r>
            <a:r>
              <a:rPr lang="el-GR" dirty="0" err="1" smtClean="0"/>
              <a:t>επικοινωνια</a:t>
            </a:r>
            <a:r>
              <a:rPr lang="el-GR" dirty="0" smtClean="0"/>
              <a:t> </a:t>
            </a:r>
            <a:r>
              <a:rPr lang="el-GR" dirty="0" err="1" smtClean="0"/>
              <a:t>στισ</a:t>
            </a:r>
            <a:r>
              <a:rPr lang="el-GR" dirty="0" smtClean="0"/>
              <a:t> </a:t>
            </a:r>
            <a:r>
              <a:rPr lang="el-GR" dirty="0" err="1" smtClean="0"/>
              <a:t>επιχειρησεισ</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a:t>
            </a:r>
            <a:r>
              <a:rPr lang="el-GR" dirty="0"/>
              <a:t>έντυπη επικοινωνία στα πλαίσια της επικοινωνίας στις επιχειρήσεις περιλαμβάνει κυρίως τις επιστολές και τις αναφορές. </a:t>
            </a:r>
          </a:p>
          <a:p>
            <a:r>
              <a:rPr lang="el-GR" dirty="0" smtClean="0"/>
              <a:t>Οι </a:t>
            </a:r>
            <a:r>
              <a:rPr lang="el-GR" dirty="0"/>
              <a:t>επαγγελματικές επιστολές κατατάσσονται με βάση το περιεχόμενό τους σε:</a:t>
            </a:r>
          </a:p>
          <a:p>
            <a:pPr lvl="1"/>
            <a:r>
              <a:rPr lang="el-GR" dirty="0" smtClean="0"/>
              <a:t>επιστολές </a:t>
            </a:r>
            <a:r>
              <a:rPr lang="el-GR" dirty="0"/>
              <a:t>διεκδίκησης και επιστολές απάντησης σε διεκδίκηση,</a:t>
            </a:r>
          </a:p>
          <a:p>
            <a:pPr lvl="1"/>
            <a:r>
              <a:rPr lang="el-GR" dirty="0" smtClean="0"/>
              <a:t>επιστολές </a:t>
            </a:r>
            <a:r>
              <a:rPr lang="el-GR" dirty="0"/>
              <a:t>για αίτηση πίστωσης,</a:t>
            </a:r>
          </a:p>
          <a:p>
            <a:pPr lvl="1"/>
            <a:r>
              <a:rPr lang="el-GR" dirty="0" smtClean="0"/>
              <a:t>επιστολές </a:t>
            </a:r>
            <a:r>
              <a:rPr lang="el-GR" dirty="0"/>
              <a:t>αίτησης για παροχή πληροφοριών και επιστολές απάντησης σε αίτηση παροχής πληροφοριών,</a:t>
            </a:r>
          </a:p>
          <a:p>
            <a:pPr lvl="1"/>
            <a:r>
              <a:rPr lang="el-GR" dirty="0" smtClean="0"/>
              <a:t>επιστολές </a:t>
            </a:r>
            <a:r>
              <a:rPr lang="el-GR" dirty="0"/>
              <a:t>παραγγελιών και επιστολές απάντησης σε αίτηση παραγγελίας,</a:t>
            </a:r>
          </a:p>
          <a:p>
            <a:pPr lvl="1"/>
            <a:r>
              <a:rPr lang="el-GR" dirty="0" smtClean="0"/>
              <a:t>επιστολές </a:t>
            </a:r>
            <a:r>
              <a:rPr lang="el-GR" dirty="0"/>
              <a:t>πωλήσεων,</a:t>
            </a:r>
          </a:p>
          <a:p>
            <a:pPr lvl="1"/>
            <a:r>
              <a:rPr lang="el-GR" dirty="0" smtClean="0"/>
              <a:t>ειδοποιητήρια </a:t>
            </a:r>
            <a:r>
              <a:rPr lang="el-GR" dirty="0"/>
              <a:t>πληρωμών,</a:t>
            </a:r>
          </a:p>
          <a:p>
            <a:pPr lvl="1"/>
            <a:r>
              <a:rPr lang="el-GR" dirty="0" smtClean="0"/>
              <a:t>ευχαριστήριες</a:t>
            </a:r>
            <a:r>
              <a:rPr lang="el-GR" dirty="0"/>
              <a:t>, συλλυπητήριες και συγχαρητήριες επιστολές,</a:t>
            </a:r>
          </a:p>
          <a:p>
            <a:pPr lvl="1"/>
            <a:r>
              <a:rPr lang="el-GR" dirty="0" smtClean="0"/>
              <a:t>προσκλήσεις</a:t>
            </a:r>
            <a:r>
              <a:rPr lang="el-GR" dirty="0"/>
              <a:t>,</a:t>
            </a:r>
          </a:p>
          <a:p>
            <a:pPr lvl="1"/>
            <a:r>
              <a:rPr lang="el-GR" dirty="0" smtClean="0"/>
              <a:t>ανακοινώσεις</a:t>
            </a:r>
            <a:r>
              <a:rPr lang="el-GR" dirty="0"/>
              <a:t>,</a:t>
            </a:r>
          </a:p>
          <a:p>
            <a:pPr lvl="1"/>
            <a:r>
              <a:rPr lang="el-GR" dirty="0" smtClean="0"/>
              <a:t>αιτήσεις</a:t>
            </a:r>
            <a:r>
              <a:rPr lang="el-GR" dirty="0"/>
              <a:t>, και</a:t>
            </a:r>
          </a:p>
          <a:p>
            <a:pPr lvl="1"/>
            <a:r>
              <a:rPr lang="el-GR" dirty="0" smtClean="0"/>
              <a:t>υπομνήματα</a:t>
            </a:r>
            <a:r>
              <a:rPr lang="el-GR" dirty="0"/>
              <a:t>.</a:t>
            </a:r>
          </a:p>
          <a:p>
            <a:endParaRPr lang="el-GR" dirty="0"/>
          </a:p>
        </p:txBody>
      </p:sp>
    </p:spTree>
    <p:extLst>
      <p:ext uri="{BB962C8B-B14F-4D97-AF65-F5344CB8AC3E}">
        <p14:creationId xmlns:p14="http://schemas.microsoft.com/office/powerpoint/2010/main" val="326561314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smtClean="0"/>
              <a:t>Οι </a:t>
            </a:r>
            <a:r>
              <a:rPr lang="el-GR" dirty="0"/>
              <a:t>επιστολές συντάσσονται ανάλογα με το περιεχόμενό τους: όταν αναφέρονται σ' </a:t>
            </a:r>
            <a:r>
              <a:rPr lang="el-GR" dirty="0" smtClean="0"/>
              <a:t>ευχάριστα </a:t>
            </a:r>
            <a:r>
              <a:rPr lang="el-GR" dirty="0"/>
              <a:t>νέα, συντάσσονται με τρόπο, που δίνει έμφαση στην κύρια ιδέα (συνήθως το κυρίως μήνυμα προτάσσεται του υπόλοιπου κειμένου). ενώ, όταν αναφέρονται σε δυσάρεστα νέα, συντάσσονται κατά τρόπο τέτοιο ώστε το κυρίως μήνυμα να "έρχεται" ως φυσικό επακόλουθο των γεγονότων που προτάσσονται αυτού . </a:t>
            </a:r>
          </a:p>
          <a:p>
            <a:r>
              <a:rPr lang="el-GR" dirty="0" smtClean="0"/>
              <a:t>Στη </a:t>
            </a:r>
            <a:r>
              <a:rPr lang="el-GR" dirty="0"/>
              <a:t>σύνταξη των επιστολών χρησιμοποιείται η ανάλογη κατά περίπτωση γλώσσα και </a:t>
            </a:r>
            <a:r>
              <a:rPr lang="el-GR" dirty="0" smtClean="0"/>
              <a:t>μορφή </a:t>
            </a:r>
            <a:r>
              <a:rPr lang="el-GR" dirty="0"/>
              <a:t>κειμένου.</a:t>
            </a:r>
          </a:p>
          <a:p>
            <a:r>
              <a:rPr lang="el-GR" dirty="0" smtClean="0"/>
              <a:t>Οι </a:t>
            </a:r>
            <a:r>
              <a:rPr lang="el-GR" dirty="0"/>
              <a:t>αναφορές είναι ειδικά έγγραφα που απευθύνονται κυρίως προς ανώτερα ιεραρχικά </a:t>
            </a:r>
            <a:r>
              <a:rPr lang="el-GR" dirty="0" smtClean="0"/>
              <a:t>στελέχη </a:t>
            </a:r>
            <a:r>
              <a:rPr lang="el-GR" dirty="0"/>
              <a:t>στην επιχείρηση κατόπιν αίτησής τους ή σύμφωνα με κάποιο χρονοδιάγραμμα. </a:t>
            </a:r>
            <a:endParaRPr lang="el-GR" dirty="0" smtClean="0"/>
          </a:p>
          <a:p>
            <a:r>
              <a:rPr lang="el-GR" dirty="0" smtClean="0"/>
              <a:t>Είναι μεθοδικές </a:t>
            </a:r>
            <a:r>
              <a:rPr lang="el-GR" dirty="0"/>
              <a:t>μελέτες οι οποίες είτε λειτουργούν ως απολογιστικές εκθέσεις ενός έργου, που έχει ανατεθεί, είτε επικεντρώνονται κατά περίπτωση σ' ένα φάσμα ζητημάτων / προβλημάτων ενός τμήματος της επιχείρησης, αναλύοντας τις παραμέτρους και τα στοιχεία που μπορούν να διευκρινίσουν τις αιτίες που τα προκαλούν, ώστε να υπάρξει ο κατάλληλος σχεδιασμός για την αντιμετώπισή τους. </a:t>
            </a:r>
          </a:p>
          <a:p>
            <a:endParaRPr lang="el-GR" dirty="0"/>
          </a:p>
        </p:txBody>
      </p:sp>
    </p:spTree>
    <p:extLst>
      <p:ext uri="{BB962C8B-B14F-4D97-AF65-F5344CB8AC3E}">
        <p14:creationId xmlns:p14="http://schemas.microsoft.com/office/powerpoint/2010/main" val="35121500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Ειδη</a:t>
            </a:r>
            <a:r>
              <a:rPr lang="el-GR" dirty="0" smtClean="0"/>
              <a:t> </a:t>
            </a:r>
            <a:r>
              <a:rPr lang="el-GR" dirty="0" err="1" smtClean="0"/>
              <a:t>επιστολων</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Διακρίνονται </a:t>
            </a:r>
            <a:r>
              <a:rPr lang="el-GR" dirty="0"/>
              <a:t>σε:</a:t>
            </a:r>
          </a:p>
          <a:p>
            <a:pPr lvl="1"/>
            <a:r>
              <a:rPr lang="el-GR" dirty="0" smtClean="0"/>
              <a:t>επίσημες </a:t>
            </a:r>
            <a:r>
              <a:rPr lang="el-GR" dirty="0"/>
              <a:t>ή ανεπίσημες. Οι επίσημες είναι ιδιαίτερα μεθοδικές και προσεγγίζουν τα όρια της επιστημονικής έρευνας. ενώ οι ανεπίσημες είναι σύντομα μηνύματα με περισσότερο επιφανειακή ανάλυση.</a:t>
            </a:r>
          </a:p>
          <a:p>
            <a:pPr lvl="1"/>
            <a:r>
              <a:rPr lang="el-GR" dirty="0" smtClean="0"/>
              <a:t>σύντομες </a:t>
            </a:r>
            <a:r>
              <a:rPr lang="el-GR" dirty="0"/>
              <a:t>ή μακροσκελείς. Η έκταση της αναφοράς σχετίζεται με το περιεχόμενο τους.</a:t>
            </a:r>
          </a:p>
          <a:p>
            <a:pPr lvl="1"/>
            <a:r>
              <a:rPr lang="el-GR" dirty="0" smtClean="0"/>
              <a:t>πληροφοριακές </a:t>
            </a:r>
            <a:r>
              <a:rPr lang="el-GR" dirty="0"/>
              <a:t>ή αναλυτικές. Οι πρώτες μεταφέρουν πληροφορίες από ένα τμήμα της </a:t>
            </a:r>
            <a:r>
              <a:rPr lang="el-GR" dirty="0" smtClean="0"/>
              <a:t>επιχείρησης </a:t>
            </a:r>
            <a:r>
              <a:rPr lang="el-GR" dirty="0"/>
              <a:t>σε άλλο. ενώ, οι δεύτερες αποτελούν προσπάθεια επίλυσης </a:t>
            </a:r>
            <a:r>
              <a:rPr lang="el-GR" dirty="0" err="1"/>
              <a:t>ενδοτμηματικών</a:t>
            </a:r>
            <a:r>
              <a:rPr lang="el-GR" dirty="0"/>
              <a:t> προβλημάτων,</a:t>
            </a:r>
          </a:p>
          <a:p>
            <a:pPr lvl="1"/>
            <a:r>
              <a:rPr lang="el-GR" dirty="0" smtClean="0"/>
              <a:t>κατακόρυφες </a:t>
            </a:r>
            <a:r>
              <a:rPr lang="el-GR" dirty="0"/>
              <a:t>ή πλάγιες, ανάλογα με την κατεύθυνσή τους, σε ανώτερα ιεραρχικά τμήματα ή σε διαφορετικά τμήματα της επιχείρησης),</a:t>
            </a:r>
          </a:p>
          <a:p>
            <a:pPr lvl="1"/>
            <a:r>
              <a:rPr lang="el-GR" dirty="0" smtClean="0"/>
              <a:t>εσωτερικές </a:t>
            </a:r>
            <a:r>
              <a:rPr lang="el-GR" dirty="0"/>
              <a:t>ή εξωτερικές, ανάλογα αν γίνονται για </a:t>
            </a:r>
            <a:r>
              <a:rPr lang="el-GR" dirty="0" err="1"/>
              <a:t>ενδοεπιχειρησιακή</a:t>
            </a:r>
            <a:r>
              <a:rPr lang="el-GR" dirty="0"/>
              <a:t> χρήση ή για διανομή έξω από την επιχείρηση,</a:t>
            </a:r>
          </a:p>
          <a:p>
            <a:pPr lvl="1"/>
            <a:r>
              <a:rPr lang="el-GR" dirty="0" smtClean="0"/>
              <a:t>περιοδικές </a:t>
            </a:r>
            <a:r>
              <a:rPr lang="el-GR" dirty="0"/>
              <a:t>ή λειτουργικές, ανάλογα με το αν η αναφορά γίνεται με βάση κάποιο μόνιμο </a:t>
            </a:r>
            <a:r>
              <a:rPr lang="el-GR" dirty="0" smtClean="0"/>
              <a:t>προγραμματισμό </a:t>
            </a:r>
            <a:r>
              <a:rPr lang="el-GR" dirty="0"/>
              <a:t>ή έκτακτα).</a:t>
            </a:r>
          </a:p>
          <a:p>
            <a:endParaRPr lang="el-GR" dirty="0"/>
          </a:p>
        </p:txBody>
      </p:sp>
    </p:spTree>
    <p:extLst>
      <p:ext uri="{BB962C8B-B14F-4D97-AF65-F5344CB8AC3E}">
        <p14:creationId xmlns:p14="http://schemas.microsoft.com/office/powerpoint/2010/main" val="38000247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smtClean="0"/>
              <a:t>Η </a:t>
            </a:r>
            <a:r>
              <a:rPr lang="el-GR" dirty="0"/>
              <a:t>μεθοδολογία σύνταξης αναφορών παρουσιάζει ιδιαίτερες ομοιότητες μ' εκείνη της </a:t>
            </a:r>
            <a:r>
              <a:rPr lang="el-GR" dirty="0" smtClean="0"/>
              <a:t>επιστημονικής </a:t>
            </a:r>
            <a:r>
              <a:rPr lang="el-GR" dirty="0"/>
              <a:t>έρευνας. </a:t>
            </a:r>
          </a:p>
          <a:p>
            <a:r>
              <a:rPr lang="el-GR" dirty="0"/>
              <a:t>Βάση της όλης εργασίας είναι συνήθως ένα πρόβλημα. </a:t>
            </a:r>
          </a:p>
          <a:p>
            <a:r>
              <a:rPr lang="el-GR" dirty="0"/>
              <a:t>Μετά την αποσαφήνισή του, διατυπώνονται οι υποθέσεις που μπορεί να το επιλύουν, </a:t>
            </a:r>
            <a:r>
              <a:rPr lang="el-GR" dirty="0" smtClean="0"/>
              <a:t>ακολουθεί </a:t>
            </a:r>
            <a:r>
              <a:rPr lang="el-GR" dirty="0"/>
              <a:t>η συγκέντρωση και η επεξεργασία των απαραίτητων δεδομένων / στοιχείων με όλες τις πιθανές τεχνικές (ερωτηματολόγια, παρατηρήσεις, κ.λπ.), και τέλος καταλήγει στο συμπέρασμα και την ερμηνεία των παραμέτρων που το συνιστούν.</a:t>
            </a:r>
          </a:p>
          <a:p>
            <a:r>
              <a:rPr lang="el-GR" dirty="0" smtClean="0"/>
              <a:t>Η </a:t>
            </a:r>
            <a:r>
              <a:rPr lang="el-GR" dirty="0"/>
              <a:t>σύνταξη της αναφοράς ακολουθεί επίσης τους κανόνες σύνταξης της επιστημονικής </a:t>
            </a:r>
            <a:r>
              <a:rPr lang="el-GR" dirty="0" smtClean="0"/>
              <a:t>έρευνας</a:t>
            </a:r>
            <a:r>
              <a:rPr lang="el-GR" dirty="0"/>
              <a:t>, με τα αντίστοιχα μέρη - κεφάλαια και την ανάλογη προς τις περιστάσεις γλώσσα και μορφή περιεχομένου.</a:t>
            </a:r>
          </a:p>
          <a:p>
            <a:endParaRPr lang="el-GR" dirty="0"/>
          </a:p>
        </p:txBody>
      </p:sp>
    </p:spTree>
    <p:extLst>
      <p:ext uri="{BB962C8B-B14F-4D97-AF65-F5344CB8AC3E}">
        <p14:creationId xmlns:p14="http://schemas.microsoft.com/office/powerpoint/2010/main" val="4245574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Προφορικη</a:t>
            </a:r>
            <a:r>
              <a:rPr lang="el-GR" dirty="0" smtClean="0"/>
              <a:t> </a:t>
            </a:r>
            <a:r>
              <a:rPr lang="el-GR" dirty="0" err="1" smtClean="0"/>
              <a:t>επικοινωνια</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Η προφορική επικοινωνία περιλαμβάνει κυρίως τις ομιλίες, τις συνεδριάσεις, τις συνεντεύξεις και τις προσωπικές ή τηλεφωνικές πωλήσεις. </a:t>
            </a:r>
          </a:p>
          <a:p>
            <a:r>
              <a:rPr lang="el-GR" dirty="0"/>
              <a:t>Στην προφορική επικοινωνία πολύ μεγάλη σημασία έχουν ο τόνος και η χροιά της φωνής. </a:t>
            </a:r>
            <a:r>
              <a:rPr lang="el-GR" dirty="0" smtClean="0"/>
              <a:t>Τονίζουμε </a:t>
            </a:r>
            <a:r>
              <a:rPr lang="el-GR" dirty="0"/>
              <a:t>τις λέξεις που θεωρούμε σημαντικές. Για να το καταλάβουμε καλύτερα θα δώσουμε ένα παράδειγμα.</a:t>
            </a:r>
          </a:p>
          <a:p>
            <a:r>
              <a:rPr lang="el-GR" dirty="0"/>
              <a:t>Επίσης, άλλα σημαντικά στοιχεία της προφορικής επικοινωνίας είναι η άρθρωση και η </a:t>
            </a:r>
            <a:r>
              <a:rPr lang="el-GR" dirty="0" smtClean="0"/>
              <a:t>προφορά</a:t>
            </a:r>
            <a:r>
              <a:rPr lang="el-GR" dirty="0"/>
              <a:t>. </a:t>
            </a:r>
          </a:p>
          <a:p>
            <a:r>
              <a:rPr lang="el-GR" dirty="0"/>
              <a:t>Με την άρθρωση ένας ομιλητής παράγει και συνδέει ήχους. Εκείνο που πρέπει να γνωρίζουμε είναι ότι ο τρόπος με τον οποίο μιλάμε σχηματίζει μια κλίμακα μουσικής. </a:t>
            </a:r>
            <a:endParaRPr lang="el-GR" dirty="0" smtClean="0"/>
          </a:p>
          <a:p>
            <a:r>
              <a:rPr lang="el-GR" dirty="0" smtClean="0"/>
              <a:t>Υπάρχουν </a:t>
            </a:r>
            <a:r>
              <a:rPr lang="el-GR" dirty="0"/>
              <a:t>άνθρωποι που αρθρώνουν τέλεια, αλλά προφέρουν προβληματικά. Για τη διόρθωση της προφοράς ένας πολύ καλός οδηγός είναι το λεξικό. Επίσης, υπάρχουν πολλά προγράμματα για Η/Υ, που ελέγχουν τη σωστή προφορά. </a:t>
            </a:r>
          </a:p>
        </p:txBody>
      </p:sp>
    </p:spTree>
    <p:extLst>
      <p:ext uri="{BB962C8B-B14F-4D97-AF65-F5344CB8AC3E}">
        <p14:creationId xmlns:p14="http://schemas.microsoft.com/office/powerpoint/2010/main" val="3404300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1609416"/>
            <a:ext cx="7239000" cy="5248584"/>
          </a:xfrm>
        </p:spPr>
        <p:txBody>
          <a:bodyPr>
            <a:normAutofit fontScale="70000" lnSpcReduction="20000"/>
          </a:bodyPr>
          <a:lstStyle/>
          <a:p>
            <a:r>
              <a:rPr lang="el-GR" dirty="0"/>
              <a:t>Στη σημερινή φάση της </a:t>
            </a:r>
            <a:r>
              <a:rPr lang="el-GR" dirty="0" err="1"/>
              <a:t>κοινωνικο</a:t>
            </a:r>
            <a:r>
              <a:rPr lang="el-GR" dirty="0"/>
              <a:t>-οικονομικής εξέλιξης, η μελέτη της επικοινωνίας, στις κοινωνικές επιστήμες, δανείστηκε μια νέα οπτική γωνία, από τις εργασίες των τεχνικών των </a:t>
            </a:r>
            <a:r>
              <a:rPr lang="el-GR" dirty="0" smtClean="0"/>
              <a:t>επικοινωνιών</a:t>
            </a:r>
            <a:r>
              <a:rPr lang="el-GR" dirty="0"/>
              <a:t>. </a:t>
            </a:r>
          </a:p>
          <a:p>
            <a:r>
              <a:rPr lang="el-GR" dirty="0"/>
              <a:t>Η νέα θεώρηση, αντί να περιορίζεται, πλέον, στα νοήματα και στις λειτουργίες της </a:t>
            </a:r>
            <a:r>
              <a:rPr lang="el-GR" dirty="0" smtClean="0"/>
              <a:t>επικοινωνίας </a:t>
            </a:r>
            <a:r>
              <a:rPr lang="el-GR" dirty="0"/>
              <a:t>ή στο βαθμό του πόσο είναι πολύπλοκη, δίνει έμφαση στο σύνολο της διαδικασίας. </a:t>
            </a:r>
          </a:p>
          <a:p>
            <a:r>
              <a:rPr lang="el-GR" dirty="0"/>
              <a:t>Έτσι, η επικοινωνία συντελείται όταν μια πηγή μηνυμάτων  μεταδίδει μέσα από ένα δίαυλο σήματα που προορίζονται για έναν αποδέκτη. </a:t>
            </a:r>
          </a:p>
          <a:p>
            <a:r>
              <a:rPr lang="el-GR" dirty="0"/>
              <a:t>Τα σήματα που μεταδίδονται συνήθως έχουν παραστατική λειτουργία και συνδυάζονται </a:t>
            </a:r>
            <a:r>
              <a:rPr lang="el-GR" dirty="0" smtClean="0"/>
              <a:t>σύμφωνα </a:t>
            </a:r>
            <a:r>
              <a:rPr lang="el-GR" dirty="0"/>
              <a:t>με κανόνες, που έχουν συμφωνηθεί από πριν μεταξύ της πηγής και του προορισμού . </a:t>
            </a:r>
            <a:endParaRPr lang="el-GR" dirty="0" smtClean="0"/>
          </a:p>
          <a:p>
            <a:r>
              <a:rPr lang="el-GR" dirty="0" smtClean="0"/>
              <a:t>Το </a:t>
            </a:r>
            <a:r>
              <a:rPr lang="el-GR" dirty="0"/>
              <a:t>πλαίσιο αυτό για τη μελέτη της επικοινωνίας αποκαλείται "θεωρία της πληροφόρησης" . Οι </a:t>
            </a:r>
            <a:r>
              <a:rPr lang="el-GR" dirty="0" smtClean="0"/>
              <a:t>υποστηριχτές </a:t>
            </a:r>
            <a:r>
              <a:rPr lang="el-GR" dirty="0"/>
              <a:t>της επισημαίνουν ότι προσφέρεται για την ανάλυση της επικοινωνίας όχι μόνο </a:t>
            </a:r>
            <a:r>
              <a:rPr lang="el-GR" dirty="0" smtClean="0"/>
              <a:t>μεταξύ </a:t>
            </a:r>
            <a:r>
              <a:rPr lang="el-GR" dirty="0"/>
              <a:t>ανθρώπων, όπως και μεταξύ ζώων, αλλά και μεταξύ υλικών συστημάτων . </a:t>
            </a:r>
          </a:p>
          <a:p>
            <a:r>
              <a:rPr lang="el-GR" dirty="0"/>
              <a:t>Έτσι, στην επικοινωνία μπορούν να </a:t>
            </a:r>
            <a:r>
              <a:rPr lang="el-GR" dirty="0" err="1"/>
              <a:t>συμπεριληφτούν</a:t>
            </a:r>
            <a:r>
              <a:rPr lang="el-GR" dirty="0"/>
              <a:t> και οι διαδικασίες με τις οποίες ένας </a:t>
            </a:r>
            <a:r>
              <a:rPr lang="el-GR" dirty="0" smtClean="0"/>
              <a:t>μηχανισμός  </a:t>
            </a:r>
            <a:r>
              <a:rPr lang="el-GR" dirty="0"/>
              <a:t>επιδρά σ' έναν άλλο μηχανισμό .</a:t>
            </a:r>
          </a:p>
          <a:p>
            <a:endParaRPr lang="el-GR" dirty="0"/>
          </a:p>
        </p:txBody>
      </p:sp>
    </p:spTree>
    <p:extLst>
      <p:ext uri="{BB962C8B-B14F-4D97-AF65-F5344CB8AC3E}">
        <p14:creationId xmlns:p14="http://schemas.microsoft.com/office/powerpoint/2010/main" val="203258579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Ηλεκτρονικα</a:t>
            </a:r>
            <a:r>
              <a:rPr lang="el-GR" dirty="0" smtClean="0"/>
              <a:t> </a:t>
            </a:r>
            <a:r>
              <a:rPr lang="el-GR" dirty="0" err="1" smtClean="0"/>
              <a:t>μεσα</a:t>
            </a:r>
            <a:endParaRPr lang="el-GR" dirty="0"/>
          </a:p>
        </p:txBody>
      </p:sp>
      <p:sp>
        <p:nvSpPr>
          <p:cNvPr id="3" name="Θέση περιεχομένου 2"/>
          <p:cNvSpPr>
            <a:spLocks noGrp="1"/>
          </p:cNvSpPr>
          <p:nvPr>
            <p:ph idx="1"/>
          </p:nvPr>
        </p:nvSpPr>
        <p:spPr/>
        <p:txBody>
          <a:bodyPr/>
          <a:lstStyle/>
          <a:p>
            <a:r>
              <a:rPr lang="el-GR" dirty="0"/>
              <a:t>τηλεόραση κλειστού </a:t>
            </a:r>
            <a:r>
              <a:rPr lang="el-GR" dirty="0" smtClean="0"/>
              <a:t>κυκλώματος</a:t>
            </a:r>
          </a:p>
          <a:p>
            <a:r>
              <a:rPr lang="el-GR" dirty="0" smtClean="0"/>
              <a:t>Η/Υ</a:t>
            </a:r>
          </a:p>
          <a:p>
            <a:r>
              <a:rPr lang="el-GR" dirty="0" smtClean="0"/>
              <a:t>τηλεομοιοτυπικές </a:t>
            </a:r>
            <a:r>
              <a:rPr lang="el-GR" dirty="0"/>
              <a:t>μηχανές (</a:t>
            </a:r>
            <a:r>
              <a:rPr lang="el-GR" dirty="0" err="1"/>
              <a:t>fax</a:t>
            </a:r>
            <a:r>
              <a:rPr lang="el-GR" dirty="0" smtClean="0"/>
              <a:t>)</a:t>
            </a:r>
          </a:p>
          <a:p>
            <a:r>
              <a:rPr lang="el-GR" dirty="0" smtClean="0"/>
              <a:t>ηλεκτρονικό </a:t>
            </a:r>
            <a:r>
              <a:rPr lang="el-GR" dirty="0"/>
              <a:t>ταχυδρομείο (e-</a:t>
            </a:r>
            <a:r>
              <a:rPr lang="el-GR" dirty="0" err="1"/>
              <a:t>mai</a:t>
            </a:r>
            <a:r>
              <a:rPr lang="el-GR" dirty="0"/>
              <a:t>l</a:t>
            </a:r>
            <a:r>
              <a:rPr lang="el-GR" dirty="0" smtClean="0"/>
              <a:t>)</a:t>
            </a:r>
          </a:p>
          <a:p>
            <a:r>
              <a:rPr lang="el-GR" dirty="0" smtClean="0"/>
              <a:t>τηλεδιασκέψεις</a:t>
            </a:r>
            <a:r>
              <a:rPr lang="el-GR" dirty="0"/>
              <a:t>.</a:t>
            </a:r>
          </a:p>
        </p:txBody>
      </p:sp>
    </p:spTree>
    <p:extLst>
      <p:ext uri="{BB962C8B-B14F-4D97-AF65-F5344CB8AC3E}">
        <p14:creationId xmlns:p14="http://schemas.microsoft.com/office/powerpoint/2010/main" val="361561660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Ηλεκτρονικο</a:t>
            </a:r>
            <a:r>
              <a:rPr lang="el-GR" dirty="0" smtClean="0"/>
              <a:t> </a:t>
            </a:r>
            <a:r>
              <a:rPr lang="el-GR" dirty="0" err="1" smtClean="0"/>
              <a:t>ταχυδρομειο</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Το ηλεκτρονικό ταχυδρομείο αποτελεί μια πολύ ενδιαφέρουσα εφαρμογή των ηλεκτρονικών μέσων. </a:t>
            </a:r>
          </a:p>
          <a:p>
            <a:r>
              <a:rPr lang="el-GR" dirty="0"/>
              <a:t>Η/Υ μεταφέρουν γραπτά μηνύματα σε μηδενικό χρόνο. </a:t>
            </a:r>
            <a:endParaRPr lang="el-GR" dirty="0" smtClean="0"/>
          </a:p>
          <a:p>
            <a:r>
              <a:rPr lang="el-GR" dirty="0" smtClean="0"/>
              <a:t>Το </a:t>
            </a:r>
            <a:r>
              <a:rPr lang="el-GR" dirty="0"/>
              <a:t>ηλεκτρονικό ταχυδρομείο είναι γρήγορο, πολύ οικονομικό και μπορεί να χρησιμοποιηθεί για να στείλουμε το ίδιο μήνυμα σε </a:t>
            </a:r>
            <a:r>
              <a:rPr lang="el-GR" dirty="0" smtClean="0"/>
              <a:t>δεκάδες </a:t>
            </a:r>
            <a:r>
              <a:rPr lang="el-GR" dirty="0"/>
              <a:t>ανθρώπους και επιχειρήσεις. </a:t>
            </a:r>
            <a:endParaRPr lang="el-GR" dirty="0" smtClean="0"/>
          </a:p>
          <a:p>
            <a:r>
              <a:rPr lang="el-GR" dirty="0" smtClean="0"/>
              <a:t>Χαρακτηριστικά </a:t>
            </a:r>
            <a:r>
              <a:rPr lang="el-GR" dirty="0"/>
              <a:t>παραδείγματα της χρήσης του ηλεκτρονικού ταχυδρομείου είναι η ηλεκτρονική υποβολή της φορολογικής δήλωσης στη Δημόσια Οικονομική Υπηρεσία (ΔΟΥ), η εντολή συναλλαγής σε χρηματοπιστωτικό μέσο μέσω εταιρίας παροχής </a:t>
            </a:r>
            <a:r>
              <a:rPr lang="el-GR" dirty="0" smtClean="0"/>
              <a:t>επενδυτικών </a:t>
            </a:r>
            <a:r>
              <a:rPr lang="el-GR" dirty="0"/>
              <a:t>υπηρεσιών (ΑΕΠΕΥ) ή εταιρίας επενδυτικής διαμεσολάβησης (ΑΕΔΔ -πρώην ΑΕΛΔΕ), η </a:t>
            </a:r>
            <a:r>
              <a:rPr lang="el-GR" dirty="0" smtClean="0"/>
              <a:t>εντολή </a:t>
            </a:r>
            <a:r>
              <a:rPr lang="el-GR" dirty="0"/>
              <a:t>πληρωμών των υποχρεώσεών μας στην τράπεζα, η σύναψη σύμβασης από απόσταση κ.λπ.</a:t>
            </a:r>
          </a:p>
          <a:p>
            <a:endParaRPr lang="el-GR" dirty="0"/>
          </a:p>
        </p:txBody>
      </p:sp>
    </p:spTree>
    <p:extLst>
      <p:ext uri="{BB962C8B-B14F-4D97-AF65-F5344CB8AC3E}">
        <p14:creationId xmlns:p14="http://schemas.microsoft.com/office/powerpoint/2010/main" val="135311824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τηλεδιασκεψη</a:t>
            </a:r>
            <a:endParaRPr lang="el-GR" dirty="0"/>
          </a:p>
        </p:txBody>
      </p:sp>
      <p:sp>
        <p:nvSpPr>
          <p:cNvPr id="3" name="Θέση περιεχομένου 2"/>
          <p:cNvSpPr>
            <a:spLocks noGrp="1"/>
          </p:cNvSpPr>
          <p:nvPr>
            <p:ph idx="1"/>
          </p:nvPr>
        </p:nvSpPr>
        <p:spPr>
          <a:xfrm>
            <a:off x="457200" y="1609416"/>
            <a:ext cx="7239000" cy="5131952"/>
          </a:xfrm>
        </p:spPr>
        <p:txBody>
          <a:bodyPr>
            <a:normAutofit fontScale="77500" lnSpcReduction="20000"/>
          </a:bodyPr>
          <a:lstStyle/>
          <a:p>
            <a:r>
              <a:rPr lang="el-GR" dirty="0" smtClean="0"/>
              <a:t>Με </a:t>
            </a:r>
            <a:r>
              <a:rPr lang="el-GR" dirty="0"/>
              <a:t>το σύστημα των τηλεδιασκέψεων, άτομα που βρίσκονται σε διαφορετικές πόλεις ή χώρες του </a:t>
            </a:r>
            <a:r>
              <a:rPr lang="el-GR" dirty="0" smtClean="0"/>
              <a:t>κόσμου</a:t>
            </a:r>
            <a:r>
              <a:rPr lang="el-GR" dirty="0"/>
              <a:t>, μπορούν να επικοινωνούν με τον Η/Υ τους μέσω εικόνας και φωνής με συναδέλφους ή </a:t>
            </a:r>
            <a:r>
              <a:rPr lang="el-GR" dirty="0" smtClean="0"/>
              <a:t>ανωτέρους </a:t>
            </a:r>
            <a:r>
              <a:rPr lang="el-GR" dirty="0"/>
              <a:t>τους και να κλείνουν συμφωνίες ή να συνεδριάζουν. </a:t>
            </a:r>
            <a:endParaRPr lang="el-GR" dirty="0" smtClean="0"/>
          </a:p>
          <a:p>
            <a:r>
              <a:rPr lang="el-GR" dirty="0" smtClean="0"/>
              <a:t>Τα </a:t>
            </a:r>
            <a:r>
              <a:rPr lang="el-GR" dirty="0"/>
              <a:t>τελευταία χρόνια, οι </a:t>
            </a:r>
            <a:r>
              <a:rPr lang="el-GR" dirty="0" smtClean="0"/>
              <a:t>τηλεδιασκέψεις </a:t>
            </a:r>
            <a:r>
              <a:rPr lang="el-GR" dirty="0"/>
              <a:t>έχουν γνωρίσει πολύ μεγάλη άνθηση στο χώρο της ιατρικής και της εκπαίδευσης</a:t>
            </a:r>
            <a:r>
              <a:rPr lang="el-GR" dirty="0" smtClean="0"/>
              <a:t>.</a:t>
            </a:r>
          </a:p>
          <a:p>
            <a:r>
              <a:rPr lang="el-GR" dirty="0" smtClean="0"/>
              <a:t>Παρέχουν </a:t>
            </a:r>
            <a:r>
              <a:rPr lang="el-GR" dirty="0"/>
              <a:t>τη δυνατότητα σε ανθρώπους που είναι απομονωμένοι σε δύσκολες περιοχές, να παίρνουν οδηγίες για εγχειρήσεις ή να εκπαιδεύονται, χωρίς να πηγαίνουν στα μεγάλα αστικά κέντρα. </a:t>
            </a:r>
            <a:endParaRPr lang="el-GR" dirty="0" smtClean="0"/>
          </a:p>
          <a:p>
            <a:r>
              <a:rPr lang="el-GR" dirty="0" smtClean="0"/>
              <a:t>Για </a:t>
            </a:r>
            <a:r>
              <a:rPr lang="el-GR" dirty="0"/>
              <a:t>τη χρήση όλων των ειδών της επικοινωνίας, αλλά κυρίως της ηλεκτρονικής, χρειάζεται να γνωρίζετε έναν καλό επεξεργαστή κειμένου, να έχετε ταχύτητα στο χειρισμό των δεδομένων και να καταχωρείτε εύκολα δεδομένα σε λογιστικά φύλλα, ώστε να είστε σε θέση να παρουσιάζετε ή να στέλνετε ένα επαγγελματικό κείμενο στους αποδέκτες σας.</a:t>
            </a:r>
          </a:p>
          <a:p>
            <a:endParaRPr lang="el-GR" dirty="0"/>
          </a:p>
        </p:txBody>
      </p:sp>
    </p:spTree>
    <p:extLst>
      <p:ext uri="{BB962C8B-B14F-4D97-AF65-F5344CB8AC3E}">
        <p14:creationId xmlns:p14="http://schemas.microsoft.com/office/powerpoint/2010/main" val="176238876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Μη </a:t>
            </a:r>
            <a:r>
              <a:rPr lang="el-GR" dirty="0" err="1" smtClean="0"/>
              <a:t>λεκτικη</a:t>
            </a:r>
            <a:r>
              <a:rPr lang="el-GR" dirty="0" smtClean="0"/>
              <a:t> </a:t>
            </a:r>
            <a:r>
              <a:rPr lang="el-GR" dirty="0" err="1" smtClean="0"/>
              <a:t>επικοινωνια</a:t>
            </a:r>
            <a:endParaRPr lang="el-GR" dirty="0"/>
          </a:p>
        </p:txBody>
      </p:sp>
      <p:sp>
        <p:nvSpPr>
          <p:cNvPr id="3" name="Θέση περιεχομένου 2"/>
          <p:cNvSpPr>
            <a:spLocks noGrp="1"/>
          </p:cNvSpPr>
          <p:nvPr>
            <p:ph idx="1"/>
          </p:nvPr>
        </p:nvSpPr>
        <p:spPr/>
        <p:txBody>
          <a:bodyPr>
            <a:normAutofit fontScale="70000" lnSpcReduction="20000"/>
          </a:bodyPr>
          <a:lstStyle/>
          <a:p>
            <a:endParaRPr lang="el-GR" dirty="0"/>
          </a:p>
          <a:p>
            <a:r>
              <a:rPr lang="el-GR" dirty="0"/>
              <a:t>Η μη-λεκτική επικοινωνία  έχει επικρατήσει να λέγεται γλώσσα του σώματος. Γιατί, το </a:t>
            </a:r>
            <a:r>
              <a:rPr lang="el-GR" dirty="0" smtClean="0"/>
              <a:t>κυρίαρχο </a:t>
            </a:r>
            <a:r>
              <a:rPr lang="el-GR" dirty="0"/>
              <a:t>μέσο μετάδοσης των συναισθημάτων είναι το σώμα. Το σώμα μας </a:t>
            </a:r>
            <a:r>
              <a:rPr lang="el-GR" dirty="0" err="1"/>
              <a:t>μας</a:t>
            </a:r>
            <a:r>
              <a:rPr lang="el-GR" dirty="0"/>
              <a:t> προδίδει και μας αποκαλύπτει. Ταυτόχρονα, γνωρίζοντας τα βασικά στοιχεία της γλώσσας του σώματος, μπορούμε ν' αντιληφτούμε τις προθέσεις του προϊσταμένου μας, τη διάθεση του πελάτη μας, τα </a:t>
            </a:r>
            <a:r>
              <a:rPr lang="el-GR" dirty="0" smtClean="0"/>
              <a:t>συναισθήματα </a:t>
            </a:r>
            <a:r>
              <a:rPr lang="el-GR" dirty="0"/>
              <a:t>του συναδέλφου μας, την προσωπικότητα του συντρόφου μας, κ.λπ.</a:t>
            </a:r>
          </a:p>
          <a:p>
            <a:r>
              <a:rPr lang="el-GR" dirty="0"/>
              <a:t>Οι ειδικοί έχουν μετρήσει 33 εκφράσεις για το πρόσωπο, 4 για τα φρύδια, 4 για τα βλέφαρα, 7 για το στόμα και 3 για όλο το κεφάλι. </a:t>
            </a:r>
          </a:p>
          <a:p>
            <a:r>
              <a:rPr lang="el-GR" dirty="0"/>
              <a:t>Όπως κάθε γλώσσα, έτσι και η γλώσσα του σώματος αποτελείται από λέξεις, προτάσεις και στίξη. </a:t>
            </a:r>
          </a:p>
          <a:p>
            <a:r>
              <a:rPr lang="el-GR" dirty="0"/>
              <a:t>Κάθε χειρονομία είναι σαν μια ξεχωριστή λέξη. Τοποθετώντας τη μια λέξη πλάι στην άλλη μπορούμε να έχουμε μια πρόταση. Με τον ίδιο τρόπο, μόνο αν πάρουμε υπόψη μας μια σειρά από χειρονομίες και εκφράσεις, μπορούμε να έχουμε μια πλήρη εικόνα για τις σκέψεις και τα </a:t>
            </a:r>
            <a:r>
              <a:rPr lang="el-GR" dirty="0" smtClean="0"/>
              <a:t>συναισθήματα </a:t>
            </a:r>
            <a:r>
              <a:rPr lang="el-GR" dirty="0"/>
              <a:t>των άλλων.</a:t>
            </a:r>
          </a:p>
          <a:p>
            <a:endParaRPr lang="el-GR" dirty="0"/>
          </a:p>
        </p:txBody>
      </p:sp>
    </p:spTree>
    <p:extLst>
      <p:ext uri="{BB962C8B-B14F-4D97-AF65-F5344CB8AC3E}">
        <p14:creationId xmlns:p14="http://schemas.microsoft.com/office/powerpoint/2010/main" val="268744072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Χειραψιεσ</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Από τις χειρονομίες, οι πιο σημαντικές είναι οι χειραψίες. </a:t>
            </a:r>
            <a:endParaRPr lang="el-GR" dirty="0" smtClean="0"/>
          </a:p>
          <a:p>
            <a:r>
              <a:rPr lang="el-GR" dirty="0" smtClean="0"/>
              <a:t>Η </a:t>
            </a:r>
            <a:r>
              <a:rPr lang="el-GR" dirty="0"/>
              <a:t>χειραψία είναι ένδειξη κυριαρχίας και υποταγής. Ένα άτομο παίρνει την κυριαρχία σε μια σχέση, όταν η παλάμη του κατά τη </a:t>
            </a:r>
            <a:r>
              <a:rPr lang="el-GR" dirty="0" smtClean="0"/>
              <a:t>χειραψία </a:t>
            </a:r>
            <a:r>
              <a:rPr lang="el-GR" dirty="0"/>
              <a:t>κοιτά προς τα κάτω, προς το πάτωμα. </a:t>
            </a:r>
            <a:r>
              <a:rPr lang="el-GR" dirty="0" smtClean="0"/>
              <a:t>Συνήθως</a:t>
            </a:r>
            <a:r>
              <a:rPr lang="el-GR" dirty="0"/>
              <a:t>, αυτή τη χειραψία έχουν οι υπεύθυνοι στις συνεντεύξεις επιλογής νέου προσωπικού. </a:t>
            </a:r>
            <a:endParaRPr lang="el-GR" dirty="0" smtClean="0"/>
          </a:p>
          <a:p>
            <a:r>
              <a:rPr lang="el-GR" dirty="0" smtClean="0"/>
              <a:t>Το </a:t>
            </a:r>
            <a:r>
              <a:rPr lang="el-GR" dirty="0"/>
              <a:t>αντίστροφο της κυριαρχικής χειραψίας, είναι να </a:t>
            </a:r>
            <a:r>
              <a:rPr lang="el-GR" dirty="0" smtClean="0"/>
              <a:t>κοιτά </a:t>
            </a:r>
            <a:r>
              <a:rPr lang="el-GR" dirty="0"/>
              <a:t>η παλάμη προς τα επάνω. Αυτό σημαίνει ότι παραχωρούμε τον έλεγχο στο άλλο πρόσωπο. </a:t>
            </a:r>
            <a:r>
              <a:rPr lang="el-GR" dirty="0" smtClean="0"/>
              <a:t>Αυτή </a:t>
            </a:r>
            <a:r>
              <a:rPr lang="el-GR" dirty="0"/>
              <a:t>τη χειραψία έχουν συνήθως σε μια συνέντευξη οι υποψήφιοι για μια θέση εργασίας</a:t>
            </a:r>
            <a:r>
              <a:rPr lang="el-GR" dirty="0" smtClean="0"/>
              <a:t>.</a:t>
            </a:r>
          </a:p>
          <a:p>
            <a:r>
              <a:rPr lang="el-GR" dirty="0" smtClean="0"/>
              <a:t>Όταν χαιρετιούνται </a:t>
            </a:r>
            <a:r>
              <a:rPr lang="el-GR" dirty="0"/>
              <a:t>2 κυριαρχικά άτομα, τότε η παλάμη βρίσκεται σε κάθετη θέση. Τη χειραψία αυτή </a:t>
            </a:r>
            <a:r>
              <a:rPr lang="el-GR" dirty="0" smtClean="0"/>
              <a:t>ανταλλάσσουν </a:t>
            </a:r>
            <a:r>
              <a:rPr lang="el-GR" dirty="0"/>
              <a:t>συνήθως 2 διευθυντές, 2 τμηματάρχες, άτομα δηλαδή που βρίσκονται στο ίδιο </a:t>
            </a:r>
            <a:r>
              <a:rPr lang="el-GR" dirty="0" smtClean="0"/>
              <a:t>ιεραρχικό </a:t>
            </a:r>
            <a:r>
              <a:rPr lang="el-GR" dirty="0"/>
              <a:t>επίπεδο. </a:t>
            </a:r>
          </a:p>
        </p:txBody>
      </p:sp>
    </p:spTree>
    <p:extLst>
      <p:ext uri="{BB962C8B-B14F-4D97-AF65-F5344CB8AC3E}">
        <p14:creationId xmlns:p14="http://schemas.microsoft.com/office/powerpoint/2010/main" val="28730300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Διαδικασια</a:t>
            </a:r>
            <a:r>
              <a:rPr lang="el-GR" dirty="0" smtClean="0"/>
              <a:t> </a:t>
            </a:r>
            <a:r>
              <a:rPr lang="el-GR" dirty="0" err="1" smtClean="0"/>
              <a:t>επικοινωνιασ</a:t>
            </a:r>
            <a:endParaRPr lang="el-GR" dirty="0"/>
          </a:p>
        </p:txBody>
      </p:sp>
      <p:sp>
        <p:nvSpPr>
          <p:cNvPr id="3" name="Θέση περιεχομένου 2"/>
          <p:cNvSpPr>
            <a:spLocks noGrp="1"/>
          </p:cNvSpPr>
          <p:nvPr>
            <p:ph idx="1"/>
          </p:nvPr>
        </p:nvSpPr>
        <p:spPr/>
        <p:txBody>
          <a:bodyPr/>
          <a:lstStyle/>
          <a:p>
            <a:r>
              <a:rPr lang="el-GR" dirty="0"/>
              <a:t>Αποστολέας </a:t>
            </a:r>
            <a:endParaRPr lang="el-GR" dirty="0" smtClean="0"/>
          </a:p>
          <a:p>
            <a:r>
              <a:rPr lang="el-GR" dirty="0" smtClean="0"/>
              <a:t>κωδικοποίηση </a:t>
            </a:r>
            <a:r>
              <a:rPr lang="el-GR" dirty="0"/>
              <a:t>μηνύματος </a:t>
            </a:r>
            <a:endParaRPr lang="el-GR" dirty="0" smtClean="0"/>
          </a:p>
          <a:p>
            <a:r>
              <a:rPr lang="el-GR" dirty="0" smtClean="0"/>
              <a:t>μεταβίβαση μηνύματος</a:t>
            </a:r>
          </a:p>
          <a:p>
            <a:r>
              <a:rPr lang="el-GR" dirty="0" smtClean="0"/>
              <a:t>αποκωδικοποίηση μηνύματος</a:t>
            </a:r>
          </a:p>
          <a:p>
            <a:r>
              <a:rPr lang="el-GR" dirty="0" smtClean="0"/>
              <a:t>αποδέκτης </a:t>
            </a:r>
            <a:r>
              <a:rPr lang="el-GR" dirty="0"/>
              <a:t>/ καταναλωτής. </a:t>
            </a:r>
          </a:p>
        </p:txBody>
      </p:sp>
    </p:spTree>
    <p:extLst>
      <p:ext uri="{BB962C8B-B14F-4D97-AF65-F5344CB8AC3E}">
        <p14:creationId xmlns:p14="http://schemas.microsoft.com/office/powerpoint/2010/main" val="42300117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Προϋποθεσεισ</a:t>
            </a:r>
            <a:r>
              <a:rPr lang="el-GR" dirty="0" smtClean="0"/>
              <a:t> </a:t>
            </a:r>
            <a:r>
              <a:rPr lang="el-GR" dirty="0" err="1" smtClean="0"/>
              <a:t>αποτελεσματικησ</a:t>
            </a:r>
            <a:r>
              <a:rPr lang="el-GR" dirty="0" smtClean="0"/>
              <a:t> </a:t>
            </a:r>
            <a:r>
              <a:rPr lang="el-GR" dirty="0" err="1" smtClean="0"/>
              <a:t>επικοινωνιασ</a:t>
            </a:r>
            <a:endParaRPr lang="el-GR" dirty="0"/>
          </a:p>
        </p:txBody>
      </p:sp>
      <p:sp>
        <p:nvSpPr>
          <p:cNvPr id="3" name="Θέση περιεχομένου 2"/>
          <p:cNvSpPr>
            <a:spLocks noGrp="1"/>
          </p:cNvSpPr>
          <p:nvPr>
            <p:ph idx="1"/>
          </p:nvPr>
        </p:nvSpPr>
        <p:spPr/>
        <p:txBody>
          <a:bodyPr/>
          <a:lstStyle/>
          <a:p>
            <a:r>
              <a:rPr lang="el-GR" dirty="0" smtClean="0"/>
              <a:t>Να </a:t>
            </a:r>
            <a:r>
              <a:rPr lang="el-GR" dirty="0"/>
              <a:t>κερδίσει την προσοχή</a:t>
            </a:r>
          </a:p>
          <a:p>
            <a:r>
              <a:rPr lang="el-GR" dirty="0" smtClean="0"/>
              <a:t>Να </a:t>
            </a:r>
            <a:r>
              <a:rPr lang="el-GR" dirty="0"/>
              <a:t>χρησιμοποιεί μηνύματα που αναφέρονται στο αυτό πεδίο εμπειρίας αποστολέα και </a:t>
            </a:r>
            <a:r>
              <a:rPr lang="el-GR" dirty="0" smtClean="0"/>
              <a:t>αποδέκτη</a:t>
            </a:r>
            <a:r>
              <a:rPr lang="el-GR" dirty="0"/>
              <a:t>. </a:t>
            </a:r>
          </a:p>
          <a:p>
            <a:r>
              <a:rPr lang="el-GR" dirty="0" smtClean="0"/>
              <a:t>Να </a:t>
            </a:r>
            <a:r>
              <a:rPr lang="el-GR" dirty="0"/>
              <a:t>διεγείρει τις ανάγκες των καταναλωτών και να προτείνει συγχρόνως τρόπους </a:t>
            </a:r>
            <a:r>
              <a:rPr lang="el-GR" dirty="0" smtClean="0"/>
              <a:t>ικανοποίησης </a:t>
            </a:r>
            <a:r>
              <a:rPr lang="el-GR" dirty="0"/>
              <a:t>των αναγκών αυτών.</a:t>
            </a:r>
          </a:p>
          <a:p>
            <a:endParaRPr lang="el-GR" dirty="0"/>
          </a:p>
        </p:txBody>
      </p:sp>
    </p:spTree>
    <p:extLst>
      <p:ext uri="{BB962C8B-B14F-4D97-AF65-F5344CB8AC3E}">
        <p14:creationId xmlns:p14="http://schemas.microsoft.com/office/powerpoint/2010/main" val="249902323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Επιχειρησιακη</a:t>
            </a:r>
            <a:r>
              <a:rPr lang="el-GR" dirty="0" smtClean="0"/>
              <a:t> </a:t>
            </a:r>
            <a:r>
              <a:rPr lang="el-GR" dirty="0" err="1" smtClean="0"/>
              <a:t>επικοινωνια</a:t>
            </a:r>
            <a:endParaRPr lang="el-GR" dirty="0"/>
          </a:p>
        </p:txBody>
      </p:sp>
      <p:sp>
        <p:nvSpPr>
          <p:cNvPr id="3" name="Θέση περιεχομένου 2"/>
          <p:cNvSpPr>
            <a:spLocks noGrp="1"/>
          </p:cNvSpPr>
          <p:nvPr>
            <p:ph idx="1"/>
          </p:nvPr>
        </p:nvSpPr>
        <p:spPr/>
        <p:txBody>
          <a:bodyPr/>
          <a:lstStyle/>
          <a:p>
            <a:r>
              <a:rPr lang="el-GR" dirty="0"/>
              <a:t>Πληροφοριακές </a:t>
            </a:r>
            <a:r>
              <a:rPr lang="el-GR" dirty="0" smtClean="0"/>
              <a:t>συναντήσεις</a:t>
            </a:r>
          </a:p>
          <a:p>
            <a:pPr lvl="1"/>
            <a:r>
              <a:rPr lang="el-GR" dirty="0" smtClean="0"/>
              <a:t>πρόκειται </a:t>
            </a:r>
            <a:r>
              <a:rPr lang="el-GR" dirty="0"/>
              <a:t>για συναντήσεις με χαρακτήρα πληροφορικό-ενημερωτικό. Κατά τη διάρκεια των συναντήσεων αυτών τα μέλη της ομάδας ενημερώνονται για την πορεία των εργασιών, για τους στόχους και τις επιδιώξεις τόσο της ομάδας τους όσο και </a:t>
            </a:r>
            <a:r>
              <a:rPr lang="el-GR" dirty="0" smtClean="0"/>
              <a:t>ολόκληρης </a:t>
            </a:r>
            <a:r>
              <a:rPr lang="el-GR" dirty="0"/>
              <a:t>της οργάνωσης. Η διαδικασία αφορά όλα τα άτομα ανεξάρτητα από τη θέση, το ρόλο ή τις δραστηριότητές τους. </a:t>
            </a:r>
          </a:p>
        </p:txBody>
      </p:sp>
    </p:spTree>
    <p:extLst>
      <p:ext uri="{BB962C8B-B14F-4D97-AF65-F5344CB8AC3E}">
        <p14:creationId xmlns:p14="http://schemas.microsoft.com/office/powerpoint/2010/main" val="394477481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Επιστολές προς τους </a:t>
            </a:r>
            <a:r>
              <a:rPr lang="el-GR" dirty="0" smtClean="0"/>
              <a:t>εργαζομένους</a:t>
            </a:r>
          </a:p>
          <a:p>
            <a:pPr lvl="1"/>
            <a:r>
              <a:rPr lang="el-GR" dirty="0" smtClean="0"/>
              <a:t>Αυτή </a:t>
            </a:r>
            <a:r>
              <a:rPr lang="el-GR" dirty="0"/>
              <a:t>η μορφή εσωτερικής επικοινωνίας έχει προσωπική χροιά. Απευθύνεται μεμονωμένα σε κάθε άτομο και συνήθως αναφέρεται σε θέματα απόδοσης ή επίπληξης των ατόμων για συγκεκριμένες συμπεριφορές ή ενέργειές τους στα πλαίσια της ομάδας. Οι επιστολές αποτελούν αυστηρά προσωπικό δεδομένο του κάθε ατόμου και </a:t>
            </a:r>
            <a:r>
              <a:rPr lang="el-GR" dirty="0" err="1" smtClean="0"/>
              <a:t>γι’αυτό</a:t>
            </a:r>
            <a:r>
              <a:rPr lang="el-GR" dirty="0" smtClean="0"/>
              <a:t> </a:t>
            </a:r>
            <a:r>
              <a:rPr lang="el-GR" dirty="0"/>
              <a:t>το λόγο το περιεχόμενό τους γίνεται γνωστό μόνο στον παραλήπτη τους και τον άμεσο προϊστάμενό του.</a:t>
            </a:r>
          </a:p>
        </p:txBody>
      </p:sp>
    </p:spTree>
    <p:extLst>
      <p:ext uri="{BB962C8B-B14F-4D97-AF65-F5344CB8AC3E}">
        <p14:creationId xmlns:p14="http://schemas.microsoft.com/office/powerpoint/2010/main" val="29025024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Σύστημα των </a:t>
            </a:r>
            <a:r>
              <a:rPr lang="el-GR" dirty="0" smtClean="0"/>
              <a:t>εισηγήσεων</a:t>
            </a:r>
          </a:p>
          <a:p>
            <a:pPr lvl="1"/>
            <a:r>
              <a:rPr lang="el-GR" dirty="0" smtClean="0"/>
              <a:t>Με </a:t>
            </a:r>
            <a:r>
              <a:rPr lang="el-GR" dirty="0"/>
              <a:t>το σύστημα αυτό τα μέλη της ομάδας έχουν τη δυνατότητα να συλλέξουν μια μεγάλη ποσότητα πληροφοριακού υλικού. Πρόκειται για μια από τις </a:t>
            </a:r>
            <a:r>
              <a:rPr lang="el-GR" dirty="0" smtClean="0"/>
              <a:t>σημαντικότερες </a:t>
            </a:r>
            <a:r>
              <a:rPr lang="el-GR" dirty="0"/>
              <a:t>πηγές πληροφόρησης των μελών της ομάδας, καθώς, εκτός από τη συλλογή πληροφοριών, υπάρχει η δυνατότητα ανταλλαγής ιδεών και απόψεων, όπως επίσης δίνεται το έναυσμα για </a:t>
            </a:r>
            <a:r>
              <a:rPr lang="el-GR" dirty="0" smtClean="0"/>
              <a:t>περαιτέρω </a:t>
            </a:r>
            <a:r>
              <a:rPr lang="el-GR" dirty="0"/>
              <a:t>διερεύνηση των κινήσεων και στόχων της ομάδας</a:t>
            </a:r>
          </a:p>
        </p:txBody>
      </p:sp>
    </p:spTree>
    <p:extLst>
      <p:ext uri="{BB962C8B-B14F-4D97-AF65-F5344CB8AC3E}">
        <p14:creationId xmlns:p14="http://schemas.microsoft.com/office/powerpoint/2010/main" val="27775350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1531</TotalTime>
  <Words>11182</Words>
  <Application>Microsoft Office PowerPoint</Application>
  <PresentationFormat>Προβολή στην οθόνη (4:3)</PresentationFormat>
  <Paragraphs>590</Paragraphs>
  <Slides>104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104</vt:i4>
      </vt:variant>
    </vt:vector>
  </HeadingPairs>
  <TitlesOfParts>
    <vt:vector size="105" baseType="lpstr">
      <vt:lpstr>Αφθονία</vt:lpstr>
      <vt:lpstr>MARKETING ΚΑΙ ΕΠΙΚΟΙΝΩΝΙΑ</vt:lpstr>
      <vt:lpstr>ΕΠΙΚΟΙΝΩΝΙΑ</vt:lpstr>
      <vt:lpstr>Μορφεσ επικοινωνιασ </vt:lpstr>
      <vt:lpstr>Αυθορμητη και φυσικη επικοινωνια</vt:lpstr>
      <vt:lpstr>Παραγοντεσ επικοινωνιασ</vt:lpstr>
      <vt:lpstr>συμπερασμα</vt:lpstr>
      <vt:lpstr>Επιπεδα πολυπλοκλοτητασ επικοινωνιασ</vt:lpstr>
      <vt:lpstr>Κοινωνιολογικη προσεγγιση</vt:lpstr>
      <vt:lpstr>Παρουσίαση του PowerPoint</vt:lpstr>
      <vt:lpstr>πληροφορια</vt:lpstr>
      <vt:lpstr>Παρουσίαση του PowerPoint</vt:lpstr>
      <vt:lpstr>Στοιχεια πληροφοριασ</vt:lpstr>
      <vt:lpstr>Αισθηση και αντιληψη</vt:lpstr>
      <vt:lpstr>Παρουσίαση του PowerPoint</vt:lpstr>
      <vt:lpstr>πορισματα</vt:lpstr>
      <vt:lpstr>πληροφοριεσ</vt:lpstr>
      <vt:lpstr>Κυβερνητικη και πληροφορια</vt:lpstr>
      <vt:lpstr>Βασικεσ μορφεσ πληροφοριων</vt:lpstr>
      <vt:lpstr>Νεα και απολυτα νεα πληροφορια</vt:lpstr>
      <vt:lpstr>Άλλες κατηγοριεσ βασικων πληροφοριων</vt:lpstr>
      <vt:lpstr>Ασυνεχησ-συνεχησ</vt:lpstr>
      <vt:lpstr>Μονοσημαντη-πολυσημαντη</vt:lpstr>
      <vt:lpstr>εντολη</vt:lpstr>
      <vt:lpstr>Η μορφη του γεγονοτοσ</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Η γλωσσα ωσ συμβολο επικοινωνιασ</vt:lpstr>
      <vt:lpstr>Παρουσίαση του PowerPoint</vt:lpstr>
      <vt:lpstr>Παρουσίαση του PowerPoint</vt:lpstr>
      <vt:lpstr>Σημαντικη ή σημασιολογια</vt:lpstr>
      <vt:lpstr>Πεδια διερευνησησ</vt:lpstr>
      <vt:lpstr>Marketing και επικοινωνια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Επικοινωνια και επιχειρηση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Επιχειρησιακη επικοινωνια</vt:lpstr>
      <vt:lpstr>Παρουσίαση του PowerPoint</vt:lpstr>
      <vt:lpstr>Παρουσίαση του PowerPoint</vt:lpstr>
      <vt:lpstr>Ροη επικοινωνιασ</vt:lpstr>
      <vt:lpstr>Παρουσίαση του PowerPoint</vt:lpstr>
      <vt:lpstr>Μεσα μεταδοσησ μηνυματων στην επιχειρηση</vt:lpstr>
      <vt:lpstr>Παρουσίαση του PowerPoint</vt:lpstr>
      <vt:lpstr>Παθολογια της επικοινωνιασ</vt:lpstr>
      <vt:lpstr>Παραμορφωση μηνυματοσ</vt:lpstr>
      <vt:lpstr>Παρουσίαση του PowerPoint</vt:lpstr>
      <vt:lpstr>Παρουσίαση του PowerPoint</vt:lpstr>
      <vt:lpstr>Θεμελιωδεισ αρχεσ επικποινωνιασ</vt:lpstr>
      <vt:lpstr>Παρουσίαση του PowerPoint</vt:lpstr>
      <vt:lpstr>Παρουσίαση του PowerPoint</vt:lpstr>
      <vt:lpstr>Παρουσίαση του PowerPoint</vt:lpstr>
      <vt:lpstr>Παρουσίαση του PowerPoint</vt:lpstr>
      <vt:lpstr>Σκοποι τησ επικοινωνιασ</vt:lpstr>
      <vt:lpstr>Παρουσίαση του PowerPoint</vt:lpstr>
      <vt:lpstr>Μεθοδοι επικοινωνιασ στην επιχειρηση</vt:lpstr>
      <vt:lpstr>Η "προσ τα κατω" επικοινωνια  </vt:lpstr>
      <vt:lpstr>Η «προς τα πανω» επικοινωνια</vt:lpstr>
      <vt:lpstr>Οριζοντια επικοινωνια</vt:lpstr>
      <vt:lpstr>Μονοπλευρη και αμφιπλευρη επικοινωνια</vt:lpstr>
      <vt:lpstr>πολυπλευρη επικοινωνια</vt:lpstr>
      <vt:lpstr>Ατυπη επικοινωνια</vt:lpstr>
      <vt:lpstr>Διακριση επικοινωνιασ</vt:lpstr>
      <vt:lpstr>Παρουσίαση του PowerPoint</vt:lpstr>
      <vt:lpstr>εντυπη επικοινωνια στισ επιχειρησεισ</vt:lpstr>
      <vt:lpstr>Παρουσίαση του PowerPoint</vt:lpstr>
      <vt:lpstr>Ειδη επιστολων</vt:lpstr>
      <vt:lpstr>Παρουσίαση του PowerPoint</vt:lpstr>
      <vt:lpstr>Προφορικη επικοινωνια</vt:lpstr>
      <vt:lpstr>Ηλεκτρονικα μεσα</vt:lpstr>
      <vt:lpstr>Ηλεκτρονικο ταχυδρομειο</vt:lpstr>
      <vt:lpstr>τηλεδιασκεψη</vt:lpstr>
      <vt:lpstr>Μη λεκτικη επικοινωνια</vt:lpstr>
      <vt:lpstr>Χειραψιεσ</vt:lpstr>
      <vt:lpstr>Διαδικασια επικοινωνιασ</vt:lpstr>
      <vt:lpstr>Προϋποθεσεισ αποτελεσματικησ επικοινωνιασ</vt:lpstr>
      <vt:lpstr>Επιχειρησιακη επικοινωνια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Το μειγμα marketing ωσ μεσο επικοινωνιασ</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ΚΑΙ ΕΠΙΚΟΙΝΩΝΙΑ</dc:title>
  <dc:creator>admin</dc:creator>
  <cp:lastModifiedBy>admin</cp:lastModifiedBy>
  <cp:revision>41</cp:revision>
  <dcterms:created xsi:type="dcterms:W3CDTF">2022-06-24T10:17:53Z</dcterms:created>
  <dcterms:modified xsi:type="dcterms:W3CDTF">2022-06-25T13:37:41Z</dcterms:modified>
</cp:coreProperties>
</file>