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75" r:id="rId8"/>
    <p:sldId id="276" r:id="rId9"/>
    <p:sldId id="323" r:id="rId10"/>
    <p:sldId id="277" r:id="rId11"/>
    <p:sldId id="278" r:id="rId12"/>
    <p:sldId id="279" r:id="rId13"/>
    <p:sldId id="324" r:id="rId14"/>
    <p:sldId id="280" r:id="rId15"/>
    <p:sldId id="281" r:id="rId16"/>
    <p:sldId id="282" r:id="rId17"/>
    <p:sldId id="283" r:id="rId18"/>
    <p:sldId id="284" r:id="rId19"/>
    <p:sldId id="325" r:id="rId20"/>
    <p:sldId id="285" r:id="rId21"/>
    <p:sldId id="326" r:id="rId22"/>
    <p:sldId id="290" r:id="rId23"/>
    <p:sldId id="291" r:id="rId24"/>
    <p:sldId id="292" r:id="rId25"/>
    <p:sldId id="327" r:id="rId26"/>
    <p:sldId id="294" r:id="rId27"/>
    <p:sldId id="295" r:id="rId28"/>
    <p:sldId id="296" r:id="rId29"/>
    <p:sldId id="328" r:id="rId30"/>
    <p:sldId id="297" r:id="rId31"/>
    <p:sldId id="298" r:id="rId32"/>
    <p:sldId id="329" r:id="rId33"/>
    <p:sldId id="299" r:id="rId34"/>
    <p:sldId id="330" r:id="rId35"/>
    <p:sldId id="300" r:id="rId36"/>
    <p:sldId id="306" r:id="rId37"/>
    <p:sldId id="307" r:id="rId38"/>
    <p:sldId id="331" r:id="rId39"/>
    <p:sldId id="308" r:id="rId40"/>
    <p:sldId id="332" r:id="rId41"/>
    <p:sldId id="309" r:id="rId42"/>
    <p:sldId id="310" r:id="rId43"/>
    <p:sldId id="311" r:id="rId44"/>
    <p:sldId id="312" r:id="rId45"/>
    <p:sldId id="313" r:id="rId46"/>
    <p:sldId id="314" r:id="rId47"/>
    <p:sldId id="315" r:id="rId48"/>
    <p:sldId id="316" r:id="rId49"/>
    <p:sldId id="317" r:id="rId50"/>
    <p:sldId id="334" r:id="rId51"/>
    <p:sldId id="335" r:id="rId52"/>
    <p:sldId id="336" r:id="rId53"/>
    <p:sldId id="337" r:id="rId54"/>
    <p:sldId id="338" r:id="rId55"/>
    <p:sldId id="339" r:id="rId56"/>
    <p:sldId id="340" r:id="rId57"/>
    <p:sldId id="341" r:id="rId58"/>
    <p:sldId id="342" r:id="rId59"/>
    <p:sldId id="343" r:id="rId60"/>
    <p:sldId id="344" r:id="rId61"/>
    <p:sldId id="345" r:id="rId62"/>
    <p:sldId id="346" r:id="rId63"/>
    <p:sldId id="347" r:id="rId64"/>
    <p:sldId id="348" r:id="rId65"/>
    <p:sldId id="349" r:id="rId66"/>
    <p:sldId id="350" r:id="rId67"/>
    <p:sldId id="351" r:id="rId68"/>
    <p:sldId id="352" r:id="rId69"/>
    <p:sldId id="353" r:id="rId70"/>
    <p:sldId id="354" r:id="rId71"/>
    <p:sldId id="355" r:id="rId72"/>
    <p:sldId id="356" r:id="rId73"/>
    <p:sldId id="357" r:id="rId74"/>
    <p:sldId id="358" r:id="rId75"/>
    <p:sldId id="359" r:id="rId76"/>
    <p:sldId id="360" r:id="rId77"/>
    <p:sldId id="361" r:id="rId78"/>
    <p:sldId id="362" r:id="rId79"/>
    <p:sldId id="363" r:id="rId80"/>
    <p:sldId id="364" r:id="rId81"/>
    <p:sldId id="365" r:id="rId82"/>
    <p:sldId id="366" r:id="rId83"/>
    <p:sldId id="367" r:id="rId84"/>
    <p:sldId id="368" r:id="rId85"/>
    <p:sldId id="450" r:id="rId86"/>
    <p:sldId id="451" r:id="rId87"/>
    <p:sldId id="369" r:id="rId88"/>
    <p:sldId id="452" r:id="rId89"/>
    <p:sldId id="453" r:id="rId90"/>
    <p:sldId id="370" r:id="rId91"/>
    <p:sldId id="454" r:id="rId92"/>
    <p:sldId id="371" r:id="rId93"/>
    <p:sldId id="455" r:id="rId94"/>
    <p:sldId id="372" r:id="rId95"/>
    <p:sldId id="373" r:id="rId96"/>
    <p:sldId id="374" r:id="rId97"/>
    <p:sldId id="375" r:id="rId98"/>
    <p:sldId id="376" r:id="rId99"/>
    <p:sldId id="377" r:id="rId100"/>
    <p:sldId id="378" r:id="rId101"/>
    <p:sldId id="379" r:id="rId102"/>
    <p:sldId id="380" r:id="rId103"/>
    <p:sldId id="381" r:id="rId104"/>
    <p:sldId id="382" r:id="rId105"/>
    <p:sldId id="383" r:id="rId106"/>
    <p:sldId id="456" r:id="rId107"/>
    <p:sldId id="384" r:id="rId108"/>
    <p:sldId id="457" r:id="rId109"/>
    <p:sldId id="385" r:id="rId110"/>
    <p:sldId id="386" r:id="rId111"/>
    <p:sldId id="387" r:id="rId112"/>
    <p:sldId id="388" r:id="rId113"/>
    <p:sldId id="389" r:id="rId114"/>
    <p:sldId id="390" r:id="rId115"/>
    <p:sldId id="391" r:id="rId116"/>
    <p:sldId id="392" r:id="rId117"/>
    <p:sldId id="393" r:id="rId118"/>
    <p:sldId id="394" r:id="rId119"/>
    <p:sldId id="395" r:id="rId120"/>
    <p:sldId id="396" r:id="rId121"/>
    <p:sldId id="397" r:id="rId122"/>
    <p:sldId id="398" r:id="rId123"/>
    <p:sldId id="399" r:id="rId124"/>
    <p:sldId id="400" r:id="rId125"/>
    <p:sldId id="401" r:id="rId126"/>
    <p:sldId id="402" r:id="rId127"/>
    <p:sldId id="403" r:id="rId128"/>
    <p:sldId id="404" r:id="rId129"/>
    <p:sldId id="405" r:id="rId130"/>
    <p:sldId id="406" r:id="rId131"/>
    <p:sldId id="407" r:id="rId132"/>
    <p:sldId id="408" r:id="rId133"/>
    <p:sldId id="409" r:id="rId134"/>
    <p:sldId id="410" r:id="rId135"/>
    <p:sldId id="411" r:id="rId136"/>
    <p:sldId id="412" r:id="rId137"/>
    <p:sldId id="460" r:id="rId138"/>
    <p:sldId id="458" r:id="rId139"/>
    <p:sldId id="459" r:id="rId140"/>
    <p:sldId id="413" r:id="rId141"/>
    <p:sldId id="461" r:id="rId142"/>
    <p:sldId id="414" r:id="rId143"/>
    <p:sldId id="463" r:id="rId144"/>
    <p:sldId id="462" r:id="rId145"/>
    <p:sldId id="415" r:id="rId146"/>
    <p:sldId id="464" r:id="rId147"/>
    <p:sldId id="416" r:id="rId148"/>
    <p:sldId id="465" r:id="rId149"/>
    <p:sldId id="417" r:id="rId150"/>
    <p:sldId id="418" r:id="rId151"/>
    <p:sldId id="466" r:id="rId152"/>
    <p:sldId id="419" r:id="rId153"/>
    <p:sldId id="467" r:id="rId154"/>
    <p:sldId id="468" r:id="rId155"/>
    <p:sldId id="420" r:id="rId156"/>
    <p:sldId id="421" r:id="rId157"/>
    <p:sldId id="469" r:id="rId158"/>
    <p:sldId id="422" r:id="rId159"/>
    <p:sldId id="470" r:id="rId160"/>
    <p:sldId id="423" r:id="rId161"/>
    <p:sldId id="471" r:id="rId162"/>
    <p:sldId id="424" r:id="rId163"/>
    <p:sldId id="472" r:id="rId164"/>
    <p:sldId id="425" r:id="rId165"/>
    <p:sldId id="426" r:id="rId166"/>
    <p:sldId id="473" r:id="rId167"/>
    <p:sldId id="427" r:id="rId168"/>
    <p:sldId id="428" r:id="rId169"/>
    <p:sldId id="429" r:id="rId170"/>
    <p:sldId id="430" r:id="rId171"/>
    <p:sldId id="475" r:id="rId172"/>
    <p:sldId id="474" r:id="rId173"/>
    <p:sldId id="476" r:id="rId174"/>
    <p:sldId id="431" r:id="rId175"/>
    <p:sldId id="432" r:id="rId176"/>
    <p:sldId id="433" r:id="rId177"/>
    <p:sldId id="434" r:id="rId178"/>
    <p:sldId id="435" r:id="rId179"/>
    <p:sldId id="436" r:id="rId180"/>
    <p:sldId id="437" r:id="rId181"/>
    <p:sldId id="477" r:id="rId182"/>
    <p:sldId id="438" r:id="rId183"/>
    <p:sldId id="479" r:id="rId184"/>
    <p:sldId id="478" r:id="rId185"/>
    <p:sldId id="439" r:id="rId186"/>
    <p:sldId id="440" r:id="rId187"/>
    <p:sldId id="441" r:id="rId188"/>
    <p:sldId id="443" r:id="rId189"/>
    <p:sldId id="480" r:id="rId190"/>
    <p:sldId id="444" r:id="rId191"/>
    <p:sldId id="481" r:id="rId192"/>
    <p:sldId id="445" r:id="rId193"/>
    <p:sldId id="446" r:id="rId194"/>
    <p:sldId id="447" r:id="rId195"/>
    <p:sldId id="482" r:id="rId196"/>
    <p:sldId id="448" r:id="rId197"/>
    <p:sldId id="449" r:id="rId198"/>
    <p:sldId id="483" r:id="rId19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96" Type="http://schemas.openxmlformats.org/officeDocument/2006/relationships/slide" Target="slides/slide195.xml"/><Relationship Id="rId200"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1"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l-GR" smtClean="0"/>
              <a:t>Στυλ κύριου τίτλου</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F2853615-BFDE-46DE-814C-47EC6EF6D371}" type="datetimeFigureOut">
              <a:rPr lang="el-GR" smtClean="0"/>
              <a:t>25/6/2022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25/6/2022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2853615-BFDE-46DE-814C-47EC6EF6D371}" type="datetimeFigureOut">
              <a:rPr lang="el-GR" smtClean="0"/>
              <a:t>25/6/2022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25/6/2022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l-GR" smtClean="0"/>
              <a:t>Στυλ κύριου τίτλου</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F2853615-BFDE-46DE-814C-47EC6EF6D371}" type="datetimeFigureOut">
              <a:rPr lang="el-GR" smtClean="0"/>
              <a:t>25/6/2022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F2853615-BFDE-46DE-814C-47EC6EF6D371}" type="datetimeFigureOut">
              <a:rPr lang="el-GR" smtClean="0"/>
              <a:t>25/6/2022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F2853615-BFDE-46DE-814C-47EC6EF6D371}" type="datetimeFigureOut">
              <a:rPr lang="el-GR" smtClean="0"/>
              <a:t>25/6/2022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DF53439-851E-44AD-84B1-B6BFC3D0C743}" type="slidenum">
              <a:rPr lang="el-GR" smtClean="0"/>
              <a:t>‹#›</a:t>
            </a:fld>
            <a:endParaRPr lang="el-G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F2853615-BFDE-46DE-814C-47EC6EF6D371}" type="datetimeFigureOut">
              <a:rPr lang="el-GR" smtClean="0"/>
              <a:t>25/6/2022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53615-BFDE-46DE-814C-47EC6EF6D371}" type="datetimeFigureOut">
              <a:rPr lang="el-GR" smtClean="0"/>
              <a:t>25/6/2022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2853615-BFDE-46DE-814C-47EC6EF6D371}" type="datetimeFigureOut">
              <a:rPr lang="el-GR" smtClean="0"/>
              <a:t>25/6/2022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t>‹#›</a:t>
            </a:fld>
            <a:endParaRPr lang="el-G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2853615-BFDE-46DE-814C-47EC6EF6D371}" type="datetimeFigureOut">
              <a:rPr lang="el-GR" smtClean="0"/>
              <a:t>25/6/2022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2853615-BFDE-46DE-814C-47EC6EF6D371}" type="datetimeFigureOut">
              <a:rPr lang="el-GR" smtClean="0"/>
              <a:t>25/6/2022</a:t>
            </a:fld>
            <a:endParaRPr lang="el-G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l-G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z="4400" dirty="0" smtClean="0"/>
              <a:t>ΔΙΑΦΗΜΙΣΗ</a:t>
            </a:r>
            <a:endParaRPr lang="el-GR" sz="4400" dirty="0"/>
          </a:p>
        </p:txBody>
      </p:sp>
      <p:sp>
        <p:nvSpPr>
          <p:cNvPr id="3" name="Υπότιτλος 2"/>
          <p:cNvSpPr>
            <a:spLocks noGrp="1"/>
          </p:cNvSpPr>
          <p:nvPr>
            <p:ph type="subTitle" idx="1"/>
          </p:nvPr>
        </p:nvSpPr>
        <p:spPr/>
        <p:txBody>
          <a:bodyPr/>
          <a:lstStyle/>
          <a:p>
            <a:r>
              <a:rPr lang="el-GR" dirty="0" smtClean="0"/>
              <a:t>Χαρακτηριστικά διαφήμισης</a:t>
            </a:r>
          </a:p>
          <a:p>
            <a:r>
              <a:rPr lang="el-GR" dirty="0" smtClean="0"/>
              <a:t>Διαδικτυακή διαφήμιση</a:t>
            </a:r>
          </a:p>
          <a:p>
            <a:r>
              <a:rPr lang="el-GR" dirty="0" smtClean="0"/>
              <a:t>Διαφήμιση ως εργαλείο ψηφιακής επικοινωνίας και </a:t>
            </a:r>
            <a:r>
              <a:rPr lang="en-US" dirty="0" smtClean="0"/>
              <a:t>marketing</a:t>
            </a:r>
            <a:endParaRPr lang="el-GR" dirty="0"/>
          </a:p>
        </p:txBody>
      </p:sp>
    </p:spTree>
    <p:extLst>
      <p:ext uri="{BB962C8B-B14F-4D97-AF65-F5344CB8AC3E}">
        <p14:creationId xmlns:p14="http://schemas.microsoft.com/office/powerpoint/2010/main" val="915278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Συγκαλυμμένη </a:t>
            </a:r>
            <a:r>
              <a:rPr lang="el-GR" dirty="0"/>
              <a:t>διαφήμιση</a:t>
            </a:r>
            <a:br>
              <a:rPr lang="el-GR" dirty="0"/>
            </a:b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smtClean="0"/>
              <a:t>Ιδιαίτερη </a:t>
            </a:r>
            <a:r>
              <a:rPr lang="el-GR" dirty="0"/>
              <a:t>μορφή παραπλανητικής διαφήμισης είναι η συγκαλυμμένη διαφήμιση  (ή </a:t>
            </a:r>
            <a:r>
              <a:rPr lang="el-GR" dirty="0" err="1" smtClean="0"/>
              <a:t>κρυπτοδιαφήμιση</a:t>
            </a:r>
            <a:r>
              <a:rPr lang="el-GR" dirty="0"/>
              <a:t>). </a:t>
            </a:r>
          </a:p>
          <a:p>
            <a:r>
              <a:rPr lang="el-GR" dirty="0"/>
              <a:t>Αυτός προς τον οποίο απευθύνεται η διαφήμιση πρέπει να είναι σε θέση να διακρίνει ότι: το </a:t>
            </a:r>
            <a:r>
              <a:rPr lang="el-GR" dirty="0" smtClean="0"/>
              <a:t>συγκεκριμένο </a:t>
            </a:r>
            <a:r>
              <a:rPr lang="el-GR" dirty="0"/>
              <a:t>μήνυμα αποτελεί είδος διαφήμισης και όχι αντικειμενική πηγή πληροφόρησης . Όταν αυτός που διαφημίζεται δεν τηρεί αυτόν τον κανόνα, αυτός προς τον οποίο απευθύνεται το μήνυμα νομίζει </a:t>
            </a:r>
            <a:r>
              <a:rPr lang="el-GR" dirty="0" smtClean="0"/>
              <a:t>εσφαλμένα </a:t>
            </a:r>
            <a:r>
              <a:rPr lang="el-GR" dirty="0"/>
              <a:t>ότι δεν είναι διαφήμιση. </a:t>
            </a:r>
          </a:p>
          <a:p>
            <a:r>
              <a:rPr lang="el-GR" dirty="0"/>
              <a:t>Η συγκεκριμένη συμπεριφορά είναι αθέμιτη.</a:t>
            </a:r>
          </a:p>
          <a:p>
            <a:r>
              <a:rPr lang="el-GR" dirty="0"/>
              <a:t>Η μέθοδος υπόκρυψης μιας διαφήμισης πίσω από έντυπα, ταινίες κ.λπ., μένει εκτός των ρυθμίσεων του άρθρ. 9 § 6 </a:t>
            </a:r>
            <a:r>
              <a:rPr lang="el-GR" dirty="0" err="1"/>
              <a:t>περ</a:t>
            </a:r>
            <a:r>
              <a:rPr lang="el-GR" dirty="0"/>
              <a:t>. ε' ν. 2251 . Κατά το γράμμα αυτής της διάταξης αθέμιτη είναι εκείνη η διαφήμιση που υποκρύπτεται πίσω από άλλη διαφήμιση . Έτσι, δεν φαίνεται να καλύπτει και την περίπτωση που υποκρύπτεται κάποια πληρωμένη διαφήμιση χωρίς καν να υπάρχει εμφανές διαφημιστικό μήνυμα, όπως λ.χ. στην περίπτωση που ένας οδηγός αγοράς "έντεχνα" διαφημίζει συγκεκριμένα καταστήματα ή </a:t>
            </a:r>
            <a:r>
              <a:rPr lang="el-GR" dirty="0" smtClean="0"/>
              <a:t>προϊόντα</a:t>
            </a:r>
            <a:r>
              <a:rPr lang="el-GR" dirty="0"/>
              <a:t>. </a:t>
            </a:r>
          </a:p>
          <a:p>
            <a:endParaRPr lang="el-GR" dirty="0"/>
          </a:p>
        </p:txBody>
      </p:sp>
    </p:spTree>
    <p:extLst>
      <p:ext uri="{BB962C8B-B14F-4D97-AF65-F5344CB8AC3E}">
        <p14:creationId xmlns:p14="http://schemas.microsoft.com/office/powerpoint/2010/main" val="187740906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διαφήμιση στο διαδίκτυο </a:t>
            </a:r>
          </a:p>
        </p:txBody>
      </p:sp>
      <p:sp>
        <p:nvSpPr>
          <p:cNvPr id="3" name="Θέση περιεχομένου 2"/>
          <p:cNvSpPr>
            <a:spLocks noGrp="1"/>
          </p:cNvSpPr>
          <p:nvPr>
            <p:ph idx="1"/>
          </p:nvPr>
        </p:nvSpPr>
        <p:spPr/>
        <p:txBody>
          <a:bodyPr>
            <a:normAutofit/>
          </a:bodyPr>
          <a:lstStyle/>
          <a:p>
            <a:r>
              <a:rPr lang="el-GR" dirty="0" smtClean="0"/>
              <a:t>Το </a:t>
            </a:r>
            <a:r>
              <a:rPr lang="el-GR" dirty="0"/>
              <a:t>διαδίκτυο, όπως ήδη σημειώθηκε, γνωστό ως κυβερνοχώρος ή </a:t>
            </a:r>
            <a:r>
              <a:rPr lang="el-GR" dirty="0" err="1"/>
              <a:t>internet</a:t>
            </a:r>
            <a:r>
              <a:rPr lang="el-GR" dirty="0"/>
              <a:t>, αποτελεί </a:t>
            </a:r>
            <a:r>
              <a:rPr lang="el-GR" dirty="0" smtClean="0"/>
              <a:t>αναπόφευκτο </a:t>
            </a:r>
            <a:r>
              <a:rPr lang="el-GR" dirty="0"/>
              <a:t>κομμάτι στον κόσμο. </a:t>
            </a:r>
            <a:endParaRPr lang="el-GR" dirty="0" smtClean="0"/>
          </a:p>
          <a:p>
            <a:r>
              <a:rPr lang="el-GR" dirty="0" smtClean="0"/>
              <a:t>Ουσιαστικά</a:t>
            </a:r>
            <a:r>
              <a:rPr lang="el-GR" dirty="0"/>
              <a:t>, αποτελεί μέσο επικοινωνίας, μεταφοράς και διάδοσης της πληροφορίας. Αναπτύσσεται με ραγδαίους ρυθμούς, γρηγορότερα από τ' άλλα μέσα </a:t>
            </a:r>
            <a:r>
              <a:rPr lang="el-GR" dirty="0" smtClean="0"/>
              <a:t>επικοινωνίας</a:t>
            </a:r>
            <a:r>
              <a:rPr lang="el-GR" dirty="0"/>
              <a:t>.</a:t>
            </a:r>
          </a:p>
          <a:p>
            <a:r>
              <a:rPr lang="el-GR" dirty="0"/>
              <a:t>Το διαδίκτυο διαδραματίζει πρωταρχικό ρόλο σ' όλους τους τομείς της ανθρώπινης δράσης και κυρίως της επιχειρηματικής. </a:t>
            </a:r>
            <a:endParaRPr lang="el-GR" dirty="0" smtClean="0"/>
          </a:p>
          <a:p>
            <a:r>
              <a:rPr lang="el-GR" dirty="0" smtClean="0"/>
              <a:t>Αυτό </a:t>
            </a:r>
            <a:r>
              <a:rPr lang="el-GR" dirty="0"/>
              <a:t>γίνεται γιατί, εξασφαλίζει τη μετάδοση και την πρόσβαση σ' έναν εξαιρετικά μεγάλο όγκο πληροφοριών με ελάχιστο κόστος και ελάχιστο χρόνο</a:t>
            </a:r>
          </a:p>
          <a:p>
            <a:endParaRPr lang="el-GR" dirty="0"/>
          </a:p>
        </p:txBody>
      </p:sp>
    </p:spTree>
    <p:extLst>
      <p:ext uri="{BB962C8B-B14F-4D97-AF65-F5344CB8AC3E}">
        <p14:creationId xmlns:p14="http://schemas.microsoft.com/office/powerpoint/2010/main" val="102687236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a:t>Συγκεκριμένα, το διαδίκτυο χαρακτηρίζεται ως τεχνολογική και επιχειρησιακή καινοτομία. Χρησιμοποιείται ως ένα επιπρόσθετο κανάλι διανομής και επικοινωνίας με τις τοπικές αλλά και τις διεθνής αγορές. </a:t>
            </a:r>
          </a:p>
          <a:p>
            <a:r>
              <a:rPr lang="el-GR" dirty="0"/>
              <a:t>Τα </a:t>
            </a:r>
            <a:r>
              <a:rPr lang="el-GR" b="1" dirty="0"/>
              <a:t>οφέλη</a:t>
            </a:r>
            <a:r>
              <a:rPr lang="el-GR" dirty="0"/>
              <a:t> που προσφέρει το διαδίκτυο αφορούν τόσο στις μεγάλες όσο και τις μεσαίου </a:t>
            </a:r>
            <a:r>
              <a:rPr lang="el-GR" dirty="0" smtClean="0"/>
              <a:t>μεγέθους </a:t>
            </a:r>
            <a:r>
              <a:rPr lang="el-GR" dirty="0"/>
              <a:t>επιχειρήσεις, καθώς αποτελεί:</a:t>
            </a:r>
          </a:p>
          <a:p>
            <a:pPr lvl="1"/>
            <a:r>
              <a:rPr lang="el-GR" dirty="0" smtClean="0"/>
              <a:t>ένα </a:t>
            </a:r>
            <a:r>
              <a:rPr lang="el-GR" dirty="0"/>
              <a:t>νέο μέσο για διαφήμιση και δημόσιες σχέσεις και</a:t>
            </a:r>
          </a:p>
          <a:p>
            <a:pPr lvl="1"/>
            <a:r>
              <a:rPr lang="el-GR" dirty="0" smtClean="0"/>
              <a:t>ένα </a:t>
            </a:r>
            <a:r>
              <a:rPr lang="el-GR" dirty="0"/>
              <a:t>νέο κανάλι για τη διανομή αγαθών</a:t>
            </a:r>
          </a:p>
          <a:p>
            <a:r>
              <a:rPr lang="el-GR" dirty="0"/>
              <a:t>Ταυτόχρονα, παρέχει:</a:t>
            </a:r>
          </a:p>
          <a:p>
            <a:pPr lvl="1"/>
            <a:r>
              <a:rPr lang="el-GR" dirty="0" smtClean="0"/>
              <a:t>ευκαιρίες </a:t>
            </a:r>
            <a:r>
              <a:rPr lang="el-GR" dirty="0"/>
              <a:t>για την επέκταση σε νέες αγορές</a:t>
            </a:r>
          </a:p>
          <a:p>
            <a:pPr lvl="1"/>
            <a:r>
              <a:rPr lang="el-GR" dirty="0" smtClean="0"/>
              <a:t>νέους </a:t>
            </a:r>
            <a:r>
              <a:rPr lang="el-GR" dirty="0"/>
              <a:t>τρόπους για την καλύτερη εξυπηρέτηση πελατών και</a:t>
            </a:r>
          </a:p>
          <a:p>
            <a:pPr lvl="1"/>
            <a:r>
              <a:rPr lang="el-GR" dirty="0" smtClean="0"/>
              <a:t>νέους </a:t>
            </a:r>
            <a:r>
              <a:rPr lang="el-GR" dirty="0"/>
              <a:t>τρόπους για τη μείωση κόστους με τη μείωση προσωπικού.</a:t>
            </a:r>
          </a:p>
          <a:p>
            <a:r>
              <a:rPr lang="el-GR" dirty="0"/>
              <a:t>Σήμερα, το διαδίκτυο, είναι το πιο εξακριβωμένο και ταχύτερο αναπτυσσόμενο εργαλείο του </a:t>
            </a:r>
            <a:r>
              <a:rPr lang="el-GR" dirty="0" err="1"/>
              <a:t>marketing</a:t>
            </a:r>
            <a:r>
              <a:rPr lang="el-GR" dirty="0"/>
              <a:t>. Δίνει νέα διάσταση στην επικοινωνία και παρέχει στις εταιρίες νέους τρόπους </a:t>
            </a:r>
            <a:r>
              <a:rPr lang="el-GR" dirty="0" smtClean="0"/>
              <a:t>επικοινωνίας </a:t>
            </a:r>
            <a:r>
              <a:rPr lang="el-GR" dirty="0"/>
              <a:t>με υπάρχοντες αλλά και δυνάμει πελάτες. Η σημαντικότητά του ως διαφημιστικού μέσου είναι αδιαμφισβήτητη. Η διαφήμιση στο διαδίκτυο παρουσιάζει νέα μορφή και νέα </a:t>
            </a:r>
            <a:r>
              <a:rPr lang="el-GR" dirty="0" smtClean="0"/>
              <a:t>χαρακτηριστικά </a:t>
            </a:r>
            <a:r>
              <a:rPr lang="el-GR" dirty="0"/>
              <a:t>σε σχέση με τη διαφήμιση στα άλλα μέσα .</a:t>
            </a:r>
          </a:p>
          <a:p>
            <a:endParaRPr lang="el-GR" dirty="0"/>
          </a:p>
        </p:txBody>
      </p:sp>
    </p:spTree>
    <p:extLst>
      <p:ext uri="{BB962C8B-B14F-4D97-AF65-F5344CB8AC3E}">
        <p14:creationId xmlns:p14="http://schemas.microsoft.com/office/powerpoint/2010/main" val="389260351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Μορφές διαφήμισης στο διαδίκτυο</a:t>
            </a:r>
            <a:br>
              <a:rPr lang="el-GR" dirty="0"/>
            </a:b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Η </a:t>
            </a:r>
            <a:r>
              <a:rPr lang="el-GR" dirty="0"/>
              <a:t>επικοινωνία στο κάθε μέσο επικοινωνίας αποκτά διαφορετική μορφή και σηματοδοτήσεις, ανάλογα με τις δυνατότητες και τα χαρακτηριστικά του μέσου. Γνωστή είναι η θέση ότι "το μέσο είναι το μήνυμα", που τονίζει πόσο καθοριστικός είναι ο ρόλος του μέσου επικοινωνίας στη δια-μόρφωση της μορφής, αλλά και του περιεχομένου της επικοινωνίας. Με βάση το σκεπτικό αυτό, στο κάθε μέσο μαζικής ενημέρωσης έχουν αναπτυχθεί συγκεκριμένες πρακτικές, ώστε η </a:t>
            </a:r>
            <a:r>
              <a:rPr lang="el-GR" dirty="0" smtClean="0"/>
              <a:t>αποτελεσματικότητα </a:t>
            </a:r>
            <a:r>
              <a:rPr lang="el-GR" dirty="0"/>
              <a:t>του μηνύματος να πολλαπλασιάζεται.</a:t>
            </a:r>
          </a:p>
          <a:p>
            <a:r>
              <a:rPr lang="el-GR" dirty="0"/>
              <a:t>Στο διαδίκτυο, η μορφή της επικοινωνίας είναι πολυσύνθετη. </a:t>
            </a:r>
          </a:p>
          <a:p>
            <a:r>
              <a:rPr lang="el-GR" dirty="0"/>
              <a:t>Το μήνυμα μπορεί να είναι διαπροσωπικό η μαζικό, παγκόσμιο η τοπικό, ηχητικό η οπτικό, κείμενο η κινούμενη εικόνα. </a:t>
            </a:r>
          </a:p>
          <a:p>
            <a:r>
              <a:rPr lang="el-GR" dirty="0"/>
              <a:t>Αυτό σημαίνει ότι: η διαφημιστική επικοινωνία διαμορφώνεται ανάλογα με την περίσταση, με αποτέλεσμα να παίρνει διάφορες μορφές, πολύ διαφορετικές μεταξύ τους. </a:t>
            </a:r>
          </a:p>
          <a:p>
            <a:r>
              <a:rPr lang="el-GR" dirty="0"/>
              <a:t>Ωστόσο, κατά κανόνα, οι διαφημιστικές μορφές που θα παρουσιαστούν στη συνέχεια </a:t>
            </a:r>
            <a:r>
              <a:rPr lang="el-GR" dirty="0" smtClean="0"/>
              <a:t>αναπτύσσονται </a:t>
            </a:r>
            <a:r>
              <a:rPr lang="el-GR" dirty="0"/>
              <a:t>παράλληλα σε μια διαφημιστική καμπάνια, σε μια ενιαία και ολοκληρωμένη </a:t>
            </a:r>
            <a:r>
              <a:rPr lang="el-GR" dirty="0" smtClean="0"/>
              <a:t>επικοινωνιακή </a:t>
            </a:r>
            <a:r>
              <a:rPr lang="el-GR" dirty="0"/>
              <a:t>στρατηγική προσέγγισης του κοινού. </a:t>
            </a:r>
          </a:p>
          <a:p>
            <a:endParaRPr lang="el-GR" dirty="0"/>
          </a:p>
          <a:p>
            <a:endParaRPr lang="el-GR" dirty="0"/>
          </a:p>
        </p:txBody>
      </p:sp>
    </p:spTree>
    <p:extLst>
      <p:ext uri="{BB962C8B-B14F-4D97-AF65-F5344CB8AC3E}">
        <p14:creationId xmlns:p14="http://schemas.microsoft.com/office/powerpoint/2010/main" val="42301346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l-GR" dirty="0"/>
              <a:t>Οι σημαντικότερες μορφές διαφημιστικής επικοινωνίας στο διαδίκτυο σήμερα είναι : </a:t>
            </a:r>
          </a:p>
          <a:p>
            <a:pPr lvl="1"/>
            <a:r>
              <a:rPr lang="el-GR" dirty="0" smtClean="0"/>
              <a:t>Οι </a:t>
            </a:r>
            <a:r>
              <a:rPr lang="el-GR" dirty="0"/>
              <a:t>εταιρικοί και </a:t>
            </a:r>
            <a:r>
              <a:rPr lang="el-GR" dirty="0" err="1"/>
              <a:t>προϊοντικοί</a:t>
            </a:r>
            <a:r>
              <a:rPr lang="el-GR" dirty="0"/>
              <a:t> διαδικτυακοί τόποι </a:t>
            </a:r>
          </a:p>
          <a:p>
            <a:pPr lvl="1"/>
            <a:r>
              <a:rPr lang="el-GR" dirty="0" smtClean="0"/>
              <a:t>Τα </a:t>
            </a:r>
            <a:r>
              <a:rPr lang="el-GR" dirty="0" err="1"/>
              <a:t>banners</a:t>
            </a:r>
            <a:r>
              <a:rPr lang="el-GR" dirty="0"/>
              <a:t> </a:t>
            </a:r>
          </a:p>
          <a:p>
            <a:pPr lvl="1"/>
            <a:r>
              <a:rPr lang="el-GR" dirty="0" smtClean="0"/>
              <a:t>Οι </a:t>
            </a:r>
            <a:r>
              <a:rPr lang="el-GR" dirty="0" err="1"/>
              <a:t>υπερκειμενικοί</a:t>
            </a:r>
            <a:r>
              <a:rPr lang="el-GR" dirty="0"/>
              <a:t> σύνδεσμοι και η διαφήμιση μέσω λέξεων - κλειδιών</a:t>
            </a:r>
          </a:p>
          <a:p>
            <a:pPr lvl="1"/>
            <a:r>
              <a:rPr lang="el-GR" dirty="0" smtClean="0"/>
              <a:t>Το </a:t>
            </a:r>
            <a:r>
              <a:rPr lang="el-GR" dirty="0"/>
              <a:t>διαφημιστικό ρεπορτάζ </a:t>
            </a:r>
          </a:p>
          <a:p>
            <a:pPr lvl="1"/>
            <a:r>
              <a:rPr lang="el-GR" dirty="0" smtClean="0"/>
              <a:t>Οι </a:t>
            </a:r>
            <a:r>
              <a:rPr lang="el-GR" dirty="0"/>
              <a:t>μικρές αγγελίες </a:t>
            </a:r>
          </a:p>
          <a:p>
            <a:pPr lvl="1"/>
            <a:r>
              <a:rPr lang="el-GR" dirty="0" smtClean="0"/>
              <a:t>Οι </a:t>
            </a:r>
            <a:r>
              <a:rPr lang="el-GR" dirty="0"/>
              <a:t>ένθετες διαφημίσεις </a:t>
            </a:r>
          </a:p>
          <a:p>
            <a:pPr lvl="1"/>
            <a:r>
              <a:rPr lang="el-GR" dirty="0" smtClean="0"/>
              <a:t>Οι </a:t>
            </a:r>
            <a:r>
              <a:rPr lang="el-GR" dirty="0"/>
              <a:t>διαφημίσεις </a:t>
            </a:r>
            <a:r>
              <a:rPr lang="el-GR" dirty="0" err="1"/>
              <a:t>rich</a:t>
            </a:r>
            <a:r>
              <a:rPr lang="el-GR" dirty="0"/>
              <a:t> </a:t>
            </a:r>
            <a:r>
              <a:rPr lang="el-GR" dirty="0" err="1"/>
              <a:t>media</a:t>
            </a:r>
            <a:endParaRPr lang="el-GR" dirty="0"/>
          </a:p>
          <a:p>
            <a:pPr lvl="1"/>
            <a:r>
              <a:rPr lang="el-GR" dirty="0" smtClean="0"/>
              <a:t>Η </a:t>
            </a:r>
            <a:r>
              <a:rPr lang="el-GR" dirty="0"/>
              <a:t>τεχνολογία </a:t>
            </a:r>
            <a:r>
              <a:rPr lang="el-GR" dirty="0" err="1"/>
              <a:t>push</a:t>
            </a:r>
            <a:endParaRPr lang="el-GR" dirty="0"/>
          </a:p>
          <a:p>
            <a:pPr lvl="1"/>
            <a:r>
              <a:rPr lang="el-GR" dirty="0" smtClean="0"/>
              <a:t>Οι </a:t>
            </a:r>
            <a:r>
              <a:rPr lang="el-GR" dirty="0"/>
              <a:t>υβριδικές μορφές διαφήμισης </a:t>
            </a:r>
          </a:p>
          <a:p>
            <a:pPr lvl="1"/>
            <a:r>
              <a:rPr lang="el-GR" dirty="0" smtClean="0"/>
              <a:t>Η </a:t>
            </a:r>
            <a:r>
              <a:rPr lang="el-GR" dirty="0"/>
              <a:t>διαφήμιση μέσω ηλεκτρικού ταχυδρομείου</a:t>
            </a:r>
          </a:p>
          <a:p>
            <a:pPr lvl="1"/>
            <a:r>
              <a:rPr lang="el-GR" dirty="0" smtClean="0"/>
              <a:t>Η </a:t>
            </a:r>
            <a:r>
              <a:rPr lang="el-GR" dirty="0"/>
              <a:t>χορηγία</a:t>
            </a:r>
          </a:p>
          <a:p>
            <a:endParaRPr lang="el-GR" dirty="0"/>
          </a:p>
        </p:txBody>
      </p:sp>
    </p:spTree>
    <p:extLst>
      <p:ext uri="{BB962C8B-B14F-4D97-AF65-F5344CB8AC3E}">
        <p14:creationId xmlns:p14="http://schemas.microsoft.com/office/powerpoint/2010/main" val="374765527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Προβολή μέσα από εταιρικούς και </a:t>
            </a:r>
            <a:r>
              <a:rPr lang="el-GR" dirty="0" err="1"/>
              <a:t>προϊοντικούς</a:t>
            </a:r>
            <a:r>
              <a:rPr lang="el-GR" dirty="0"/>
              <a:t> διαδικτυακούς τόπους</a:t>
            </a:r>
            <a:br>
              <a:rPr lang="el-GR" dirty="0"/>
            </a:b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smtClean="0"/>
              <a:t>Ο </a:t>
            </a:r>
            <a:r>
              <a:rPr lang="el-GR" dirty="0"/>
              <a:t>πρώτος τρόπος διαφημιστικής προβολής που αξιοποιήθηκε στο διαδίκτυο υπήρξε η </a:t>
            </a:r>
            <a:r>
              <a:rPr lang="el-GR" dirty="0" smtClean="0"/>
              <a:t>δημιουργία </a:t>
            </a:r>
            <a:r>
              <a:rPr lang="el-GR" dirty="0"/>
              <a:t>διαδικτυακών τόπων, οι οποίοι παρουσιάζουν εταιρίες, προϊόντα ή υπηρεσίες</a:t>
            </a:r>
            <a:r>
              <a:rPr lang="el-GR" dirty="0" smtClean="0"/>
              <a:t>.</a:t>
            </a:r>
          </a:p>
          <a:p>
            <a:r>
              <a:rPr lang="el-GR" dirty="0" smtClean="0"/>
              <a:t>Ουσιαστικά</a:t>
            </a:r>
            <a:r>
              <a:rPr lang="el-GR" dirty="0"/>
              <a:t>, οι εταιρικοί διαδικτυακοί τόποι έκαναν δυναμικά την εμφάνισή τους το 1995, χρονιά στην οποία ο παγκόσμιος ιστός άρχισε να ξεφεύγει από τα όρια της ακαδημαϊκής κοινότητας και ν' </a:t>
            </a:r>
            <a:r>
              <a:rPr lang="el-GR" dirty="0" smtClean="0"/>
              <a:t>απλώνεται </a:t>
            </a:r>
            <a:r>
              <a:rPr lang="el-GR" dirty="0"/>
              <a:t>σε διάφορους τομείς επιχειρηματικότητας. </a:t>
            </a:r>
            <a:endParaRPr lang="el-GR" dirty="0" smtClean="0"/>
          </a:p>
          <a:p>
            <a:r>
              <a:rPr lang="el-GR" dirty="0" smtClean="0"/>
              <a:t>Οι </a:t>
            </a:r>
            <a:r>
              <a:rPr lang="el-GR" dirty="0"/>
              <a:t>πρώτοι εταιρικοί διαδικτυακοί τόποι ήταν απλοί στο σχεδιασμό και περιορίζονταν στην παροχή γενικών πληροφοριών για το προφίλ της προβαλλόμενης εταιρίας. </a:t>
            </a:r>
            <a:endParaRPr lang="el-GR" dirty="0" smtClean="0"/>
          </a:p>
          <a:p>
            <a:r>
              <a:rPr lang="el-GR" dirty="0" smtClean="0"/>
              <a:t>Όλη </a:t>
            </a:r>
            <a:r>
              <a:rPr lang="el-GR" dirty="0"/>
              <a:t>αυτή η κατάσταση ανατράπηκε πολύ γρήγορα με τη ραγδαία ανάπτυξη του διαδικτύου. Νέες αλλά και παλαιότερες επιχειρήσεις, δέχθηκαν το νέο μέσο και δημιούργησαν αμέσως </a:t>
            </a:r>
            <a:r>
              <a:rPr lang="el-GR" dirty="0" smtClean="0"/>
              <a:t>ιστοσελίδες</a:t>
            </a:r>
            <a:r>
              <a:rPr lang="el-GR" dirty="0"/>
              <a:t>. Επίσης, κάποιοι διαδικτυακοί τόποι άρχισαν να ξεχωρίζουν, μέσα από την παροχή </a:t>
            </a:r>
            <a:r>
              <a:rPr lang="el-GR" dirty="0" smtClean="0"/>
              <a:t>εύχρηστων </a:t>
            </a:r>
            <a:r>
              <a:rPr lang="el-GR" dirty="0"/>
              <a:t>υπηρεσιών στους επισκέπτες τους, αποτελώντας τις πρώτες διαδικτυακές πύλες. </a:t>
            </a:r>
          </a:p>
          <a:p>
            <a:endParaRPr lang="el-GR" dirty="0"/>
          </a:p>
        </p:txBody>
      </p:sp>
    </p:spTree>
    <p:extLst>
      <p:ext uri="{BB962C8B-B14F-4D97-AF65-F5344CB8AC3E}">
        <p14:creationId xmlns:p14="http://schemas.microsoft.com/office/powerpoint/2010/main" val="194403811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a:t>Οι επιχειρήσεις χρησιμοποιούν τους διαδικτυακούς τόπους ως εργαλεία ανάπτυξης </a:t>
            </a:r>
            <a:r>
              <a:rPr lang="el-GR" dirty="0" smtClean="0"/>
              <a:t>προγραμμάτων </a:t>
            </a:r>
            <a:r>
              <a:rPr lang="el-GR" dirty="0"/>
              <a:t>δημόσιων σχέσεων, κυρίως με τα ΜΜΕ. Σ' εξέλιξη ν' αναπτύσσουν ιστοσελίδες ειδικά για δημοσιογράφους. Στις σελίδες αυτές υπάρχουν συνεντεύξεις στελεχών της εταιρίας, έρευνες της εκάστοτε επιχείρησης και τα απαραίτητα στοιχεία επικοινωνίας με τους υπεύθυνους για κάθε τμήμα.</a:t>
            </a:r>
          </a:p>
          <a:p>
            <a:r>
              <a:rPr lang="el-GR" dirty="0"/>
              <a:t>Κατά τον ίδιο τρόπο, μέσα από τις ιστοσελίδες τους, οι επιχειρήσεις αναπτύσσουν τις σχέσεις τους με τους πελάτες. Με τη βοήθεια εφαρμογών διαχείρισης της σχέσης με τον πελάτη, παρέχουν υποστήριξη, παρακολουθούν την κίνηση εντός τους διαδικτυακού τόπου και αξιολογούν τη δομή και το περιεχόμενό του. Ακόμα δίνουν τη δυνατότητα στους πελάτες τους να επικοινωνήσουν με την επιχείρηση μέσα από φόρμες επικοινωνίας ή με τη βοήθεια του ηλεκτρονικού ταχυδρομείου. </a:t>
            </a:r>
          </a:p>
        </p:txBody>
      </p:sp>
    </p:spTree>
    <p:extLst>
      <p:ext uri="{BB962C8B-B14F-4D97-AF65-F5344CB8AC3E}">
        <p14:creationId xmlns:p14="http://schemas.microsoft.com/office/powerpoint/2010/main" val="314430080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Προσφέρουν, όμως, και σημαντικές </a:t>
            </a:r>
            <a:r>
              <a:rPr lang="el-GR" dirty="0" err="1"/>
              <a:t>online</a:t>
            </a:r>
            <a:r>
              <a:rPr lang="el-GR" dirty="0"/>
              <a:t> υπηρεσίες όπως η ενημέρωση και ανανέωση λογισμικού, η εγγραφή και η ενεργοποίηση προγραμμάτων.</a:t>
            </a:r>
          </a:p>
          <a:p>
            <a:r>
              <a:rPr lang="el-GR" dirty="0"/>
              <a:t>Αν και έχουν βρεθεί πολλοί τρόποι προώθησης πωλήσεων και διαφήμισης στο χώρο του διαδικτύου, οι εταιρικοί διαδικτυακοί τόποι διατηρούν κομβικό ρόλο στην επικοινωνία μιας επιχείρησης με τους πελάτες της. </a:t>
            </a:r>
          </a:p>
          <a:p>
            <a:r>
              <a:rPr lang="el-GR" dirty="0"/>
              <a:t>Για το λόγο αυτό, η ανάπτυξη, η ενημέρωση, η ολοκλήρωση και η συντήρηση των εταιρικών διαδικτυακών τόπων απαιτεί μεγάλες επενδύσεις, τόσο σ' επίπεδο τεχνολογικών υποδομών όσο και σ' επίπεδο ανθρωπίνου δυναμικού .</a:t>
            </a:r>
          </a:p>
          <a:p>
            <a:endParaRPr lang="el-GR" dirty="0"/>
          </a:p>
        </p:txBody>
      </p:sp>
    </p:spTree>
    <p:extLst>
      <p:ext uri="{BB962C8B-B14F-4D97-AF65-F5344CB8AC3E}">
        <p14:creationId xmlns:p14="http://schemas.microsoft.com/office/powerpoint/2010/main" val="227436245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836712"/>
            <a:ext cx="8229600" cy="687288"/>
          </a:xfrm>
        </p:spPr>
        <p:txBody>
          <a:bodyPr>
            <a:normAutofit fontScale="90000"/>
          </a:bodyPr>
          <a:lstStyle/>
          <a:p>
            <a:r>
              <a:rPr lang="el-GR" dirty="0" err="1"/>
              <a:t>Υπερκειμενικοί</a:t>
            </a:r>
            <a:r>
              <a:rPr lang="el-GR" dirty="0"/>
              <a:t> σύνδεσμοι και λέξεις κλειδιά</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Ο </a:t>
            </a:r>
            <a:r>
              <a:rPr lang="el-GR" dirty="0"/>
              <a:t>πρώτος τρόπος προβολής στον Παγκόσμιο Ιστό υπήρξε η χρήση των απλών </a:t>
            </a:r>
            <a:r>
              <a:rPr lang="el-GR" dirty="0" err="1" smtClean="0"/>
              <a:t>υπερκειμενικών</a:t>
            </a:r>
            <a:r>
              <a:rPr lang="el-GR" dirty="0" smtClean="0"/>
              <a:t> </a:t>
            </a:r>
            <a:r>
              <a:rPr lang="el-GR" dirty="0"/>
              <a:t>συνδέσμων. </a:t>
            </a:r>
            <a:endParaRPr lang="el-GR" dirty="0" smtClean="0"/>
          </a:p>
          <a:p>
            <a:r>
              <a:rPr lang="el-GR" dirty="0" smtClean="0"/>
              <a:t>Αρχικά</a:t>
            </a:r>
            <a:r>
              <a:rPr lang="el-GR" dirty="0"/>
              <a:t>, οι </a:t>
            </a:r>
            <a:r>
              <a:rPr lang="el-GR" dirty="0" err="1"/>
              <a:t>υπερκειμενικοί</a:t>
            </a:r>
            <a:r>
              <a:rPr lang="el-GR" dirty="0"/>
              <a:t> σύνδεσμοι δεν είχαν τη λογική της προβολής κάποιας ιστοσελίδας, αλλά κυρίως τη διασύνδεση ιστοσελίδων με σχετικό περιεχόμενο, είτε αυτές βρισκόταν στον ίδιο διαδικτυακό τόπο, είτε σε διαφορετικό. </a:t>
            </a:r>
            <a:endParaRPr lang="el-GR" dirty="0" smtClean="0"/>
          </a:p>
          <a:p>
            <a:r>
              <a:rPr lang="el-GR" dirty="0" smtClean="0"/>
              <a:t>Σταδιακά</a:t>
            </a:r>
            <a:r>
              <a:rPr lang="el-GR" dirty="0"/>
              <a:t>, όμως, οι ιδιοκτήτες διαδικτυακών τόπων, για να προσελκύουν επισκέπτες στις σελίδες τους, άρχισαν ν' ανταλλάσουν συνδέσμους, ανάλογα και με την κίνηση που παρουσίαζε κάθε ιστοσελίδα. Τα πρώτα χρόνια, η ανταλλαγή αυτή γινόταν δωρεάν, στην συνέχεια όμως υπήρξε κάποιο τίμημα. </a:t>
            </a:r>
            <a:endParaRPr lang="el-GR" dirty="0" smtClean="0"/>
          </a:p>
        </p:txBody>
      </p:sp>
    </p:spTree>
    <p:extLst>
      <p:ext uri="{BB962C8B-B14F-4D97-AF65-F5344CB8AC3E}">
        <p14:creationId xmlns:p14="http://schemas.microsoft.com/office/powerpoint/2010/main" val="66827091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a:t>Οι διαδικτυακές πύλες αλλά και άλλοι διαδικτυακοί τόποι με υψηλή κίνηση, άρχισαν να χρεώνουν τους διαδικτυακούς τόπους που επιθυμούν να βρίσκονται στις λίστες που προκύπτουν από τις αναζητήσεις των χρηστών ή στους θεματικούς καταλόγους.</a:t>
            </a:r>
          </a:p>
          <a:p>
            <a:r>
              <a:rPr lang="el-GR" dirty="0"/>
              <a:t>Ακούγεται περίεργο, όταν μια μηχανή αναζήτησης χρεώνει για την εμφάνιση ενός </a:t>
            </a:r>
            <a:r>
              <a:rPr lang="el-GR" dirty="0" err="1" smtClean="0"/>
              <a:t>υπερκειμενικού</a:t>
            </a:r>
            <a:r>
              <a:rPr lang="el-GR" dirty="0" smtClean="0"/>
              <a:t> </a:t>
            </a:r>
            <a:r>
              <a:rPr lang="el-GR" dirty="0"/>
              <a:t>συνδέσμου. Όμως, όλοι οι χρήστες του διαδικτύου είναι εξοικειωμένοι με τους συνδέσμους και πρόθυμοι να τους ακολουθήσουν. Έτσι, έχουμε εξαιρετικά αποτελεσματική τη χρήση των </a:t>
            </a:r>
            <a:r>
              <a:rPr lang="el-GR" dirty="0" err="1" smtClean="0"/>
              <a:t>υπερκειμενικών</a:t>
            </a:r>
            <a:r>
              <a:rPr lang="el-GR" dirty="0" smtClean="0"/>
              <a:t> </a:t>
            </a:r>
            <a:r>
              <a:rPr lang="el-GR" dirty="0"/>
              <a:t>συνδέσμων ως μέσω διαφημιστικής μορφής.</a:t>
            </a:r>
          </a:p>
          <a:p>
            <a:r>
              <a:rPr lang="el-GR" dirty="0"/>
              <a:t>Οι μεγάλες διαδικτυακές πύλες χρεώνουν για την εμφάνιση διαφημιστικών μηνυμάτων στις αναζητήσεις συγκεκριμένων λέξεων  κλειδιών ή κατηγοριών, αρκετά υψηλό τίμημα</a:t>
            </a:r>
            <a:r>
              <a:rPr lang="el-GR" dirty="0" smtClean="0"/>
              <a:t>.</a:t>
            </a:r>
            <a:endParaRPr lang="el-GR" dirty="0"/>
          </a:p>
        </p:txBody>
      </p:sp>
    </p:spTree>
    <p:extLst>
      <p:ext uri="{BB962C8B-B14F-4D97-AF65-F5344CB8AC3E}">
        <p14:creationId xmlns:p14="http://schemas.microsoft.com/office/powerpoint/2010/main" val="264643670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Μικρές αγγελίες</a:t>
            </a:r>
            <a:br>
              <a:rPr lang="el-GR" dirty="0"/>
            </a:b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Μια </a:t>
            </a:r>
            <a:r>
              <a:rPr lang="el-GR" dirty="0"/>
              <a:t>από τις πρώτες μορφές διαφήμισης που εμφανίστηκε στον τύπο, ήδη από το 18Ο αιώνα, είναι οι μικρές αγγελίες. Σταδιακά, η σημασία των μικρών αγγελιών μειώθηκε, λόγω της </a:t>
            </a:r>
            <a:r>
              <a:rPr lang="el-GR" dirty="0" smtClean="0"/>
              <a:t>εμφάνισης </a:t>
            </a:r>
            <a:r>
              <a:rPr lang="el-GR" dirty="0"/>
              <a:t>περισσότερο αποδοτικών μορφών διαφήμισης, που ενσωματώνουν τη χρήση της </a:t>
            </a:r>
            <a:r>
              <a:rPr lang="el-GR" dirty="0" smtClean="0"/>
              <a:t>φωτογραφίας </a:t>
            </a:r>
            <a:r>
              <a:rPr lang="el-GR" dirty="0"/>
              <a:t>στα έντυπα. Ωστόσο, ποτέ δεν έπαψαν να υπάρχουν σε κάθε είδους έντυπα, ως πρόσφατα, </a:t>
            </a:r>
            <a:r>
              <a:rPr lang="el-GR" dirty="0" smtClean="0"/>
              <a:t>οπότε </a:t>
            </a:r>
            <a:r>
              <a:rPr lang="el-GR" dirty="0"/>
              <a:t>το διαδίκτυο έδωσε νέα ώθηση στη χρήση τους. Οι δυνατότητες κατηγοριοποίησης, </a:t>
            </a:r>
            <a:r>
              <a:rPr lang="el-GR" dirty="0" smtClean="0"/>
              <a:t>αναζήτησης</a:t>
            </a:r>
            <a:r>
              <a:rPr lang="el-GR" dirty="0"/>
              <a:t>, ευκολίας και ταχύτητας στη δημοσίευση, αλλά και στην επικοινωνία αγοραστή - πωλητή, που προσφέρει το διαδίκτυο, αποτελούν σημαντικά στοιχεία που ενισχύουν τη δυναμική των </a:t>
            </a:r>
            <a:r>
              <a:rPr lang="el-GR" dirty="0" smtClean="0"/>
              <a:t>μικρών </a:t>
            </a:r>
            <a:r>
              <a:rPr lang="el-GR" dirty="0"/>
              <a:t>αγγελιών.</a:t>
            </a:r>
          </a:p>
          <a:p>
            <a:r>
              <a:rPr lang="el-GR" dirty="0"/>
              <a:t>Πολλοί διαδικτυακοί τόποι, στην Ελλάδα αλλά και παγκοσμίως, ειδικεύονται και στη </a:t>
            </a:r>
            <a:r>
              <a:rPr lang="el-GR" dirty="0" smtClean="0"/>
              <a:t>δημοσίευση </a:t>
            </a:r>
            <a:r>
              <a:rPr lang="el-GR" dirty="0"/>
              <a:t>και διαχείριση μικρών αγγελιών και γνωρίζουν σημαντική επιτυχία. Δεν είναι τυχαίο ότι οι διαδικτυακές πύλες διαθέτουν κατά κανόνα σχετικό τμήμα, που τους αποφέρει μεγάλα έσοδα. Παράλληλα, μικρές αγγελίες εμφανίζονται και σ' όλους τους διαδικτυακούς τόπους ηλεκτρονικών δημοπρασιών, είτε με τη μορφή της δημοπρασίας, είτε ως προσφορές αγοράς και πώλησης.</a:t>
            </a:r>
          </a:p>
          <a:p>
            <a:r>
              <a:rPr lang="el-GR" dirty="0"/>
              <a:t>Αξίζει να σημειώσουμε ότι στο διαδίκτυο, οι μικρές αγγελίες γνωρίζουν μεγάλη άνθηση όχι μόνο σ' επίπεδο απλών χρηστών που επιθυμούν να πωλήσουν ή ν' αγοράσουν αντικείμενα, αλλά και από την πλευρά των εταιριών, ως εργαλείου προώθησης πωλήσεων </a:t>
            </a:r>
            <a:r>
              <a:rPr lang="el-GR" dirty="0" smtClean="0"/>
              <a:t>.</a:t>
            </a:r>
            <a:endParaRPr lang="el-GR" dirty="0"/>
          </a:p>
          <a:p>
            <a:endParaRPr lang="el-GR" dirty="0"/>
          </a:p>
          <a:p>
            <a:endParaRPr lang="el-GR" dirty="0"/>
          </a:p>
        </p:txBody>
      </p:sp>
    </p:spTree>
    <p:extLst>
      <p:ext uri="{BB962C8B-B14F-4D97-AF65-F5344CB8AC3E}">
        <p14:creationId xmlns:p14="http://schemas.microsoft.com/office/powerpoint/2010/main" val="3941087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Χορηγία</a:t>
            </a:r>
            <a:endParaRPr lang="el-GR" dirty="0"/>
          </a:p>
        </p:txBody>
      </p:sp>
      <p:sp>
        <p:nvSpPr>
          <p:cNvPr id="3" name="Θέση περιεχομένου 2"/>
          <p:cNvSpPr>
            <a:spLocks noGrp="1"/>
          </p:cNvSpPr>
          <p:nvPr>
            <p:ph idx="1"/>
          </p:nvPr>
        </p:nvSpPr>
        <p:spPr/>
        <p:txBody>
          <a:bodyPr>
            <a:normAutofit fontScale="55000" lnSpcReduction="20000"/>
          </a:bodyPr>
          <a:lstStyle/>
          <a:p>
            <a:endParaRPr lang="el-GR" b="1" dirty="0"/>
          </a:p>
          <a:p>
            <a:endParaRPr lang="el-GR" dirty="0"/>
          </a:p>
          <a:p>
            <a:r>
              <a:rPr lang="el-GR" sz="2500" dirty="0" smtClean="0"/>
              <a:t>θεωρείται </a:t>
            </a:r>
            <a:r>
              <a:rPr lang="el-GR" sz="2500" dirty="0"/>
              <a:t>γενικά κάθε επικοινωνία μέσω της οποίας ένα πρόσωπο (</a:t>
            </a:r>
            <a:r>
              <a:rPr lang="el-GR" sz="2500" dirty="0" smtClean="0"/>
              <a:t>χορηγός</a:t>
            </a:r>
            <a:r>
              <a:rPr lang="el-GR" sz="2500" dirty="0"/>
              <a:t>) αναλαμβάνει συμβατικά την οικονομική ή άλλου είδους υποστήριξη ή προώθηση εκδήλωσης (ιδίως αθλητικής, πολιτιστικής, κοινωνικοπολιτικής, οικολογικής, ραδιοτηλεοπτικής) που διοργανώνεται από άλλον ή στους συμμετέχοντες σ' αυτό, προκειμένου να δημιουργηθεί θετική σύνδεση της "εικόνας" του χορηγού με το υποστηριζόμενο γεγονός . </a:t>
            </a:r>
          </a:p>
          <a:p>
            <a:r>
              <a:rPr lang="el-GR" sz="2500" dirty="0" smtClean="0"/>
              <a:t>όπως </a:t>
            </a:r>
            <a:r>
              <a:rPr lang="el-GR" sz="2500" dirty="0"/>
              <a:t>και η διαφήμιση και οι δημόσιες σχέσεις, ανήκει στο "πλέγμα επικοινωνίας"  των επιχειρήσεων μέσω του οποίου προβάλλουν τη δράση τους. </a:t>
            </a:r>
          </a:p>
          <a:p>
            <a:r>
              <a:rPr lang="el-GR" sz="2500" dirty="0" smtClean="0"/>
              <a:t>αποτελεί </a:t>
            </a:r>
            <a:r>
              <a:rPr lang="el-GR" sz="2500" dirty="0"/>
              <a:t>μια μορφή επικοινωνιακής στρατηγικής του χορηγού με απώτερο σκοπό την </a:t>
            </a:r>
            <a:r>
              <a:rPr lang="el-GR" sz="2500" dirty="0" smtClean="0"/>
              <a:t>αύξηση </a:t>
            </a:r>
            <a:r>
              <a:rPr lang="el-GR" sz="2500" dirty="0"/>
              <a:t>των κερδών της επιχείρησης .</a:t>
            </a:r>
          </a:p>
          <a:p>
            <a:r>
              <a:rPr lang="el-GR" sz="2500" dirty="0" smtClean="0"/>
              <a:t>διαφέρει </a:t>
            </a:r>
            <a:r>
              <a:rPr lang="el-GR" sz="2500" dirty="0"/>
              <a:t>από τη διαφήμιση. Γιατί είναι λιγότερο δαπανηρή μ' επίκεντρο το πρόσωπο του χορηγού και τον έμμεσο τρόπο δημοσιότητας με συνειρμική αναγωγή στην επιχειρηματική δράση του χορηγού .</a:t>
            </a:r>
          </a:p>
          <a:p>
            <a:r>
              <a:rPr lang="el-GR" sz="2500" dirty="0" smtClean="0"/>
              <a:t>συνιστά </a:t>
            </a:r>
            <a:r>
              <a:rPr lang="el-GR" sz="2500" dirty="0" err="1"/>
              <a:t>προσωποκεντρική</a:t>
            </a:r>
            <a:r>
              <a:rPr lang="el-GR" sz="2500" dirty="0"/>
              <a:t> διαφήμιση  μέσω της οποίας επιδιώκεται η καταξίωση και ο τονισμός της κοινωνικής ευαισθησίας του χορηγού με απώτερο στόχο τη βελτίωση της γενικότερης </a:t>
            </a:r>
            <a:r>
              <a:rPr lang="el-GR" sz="2500" dirty="0" smtClean="0"/>
              <a:t>εικόνας </a:t>
            </a:r>
            <a:r>
              <a:rPr lang="el-GR" sz="2500" dirty="0"/>
              <a:t>της επιχείρησής του και τελικά η προβολή της εμπορικής της δραστηριότητας . </a:t>
            </a:r>
          </a:p>
          <a:p>
            <a:r>
              <a:rPr lang="el-GR" sz="2500" dirty="0" smtClean="0"/>
              <a:t>ο </a:t>
            </a:r>
            <a:r>
              <a:rPr lang="el-GR" sz="2500" dirty="0"/>
              <a:t>επαχθής χαρακτήρας της αρρύθμιστης  στο δίκαιο μας σύμβασης χορηγίας σχετίζεται με τη </a:t>
            </a:r>
            <a:r>
              <a:rPr lang="el-GR" sz="2500" dirty="0" smtClean="0"/>
              <a:t>λειτουργία </a:t>
            </a:r>
            <a:r>
              <a:rPr lang="el-GR" sz="2500" dirty="0"/>
              <a:t>της ως μέσου διαφήμισης . H ρήτρα αποκλειστικότητας της χορηγίας δεν προσκρούει στα χρηστά ήθη  και είναι επιτρεπτή μόνο όταν αυτή αφορά χορηγούς του ίδιου επιχειρηματικού κλάδου για την αποτροπή κινδύνου άσκησης αθέμιτου ανταγωνισμού μεταξύ των </a:t>
            </a:r>
            <a:r>
              <a:rPr lang="el-GR" sz="2500" dirty="0" err="1"/>
              <a:t>συγχορηγών</a:t>
            </a:r>
            <a:r>
              <a:rPr lang="el-GR" sz="2500" dirty="0"/>
              <a:t> .</a:t>
            </a:r>
          </a:p>
          <a:p>
            <a:r>
              <a:rPr lang="el-GR" sz="2500" dirty="0" smtClean="0"/>
              <a:t>η </a:t>
            </a:r>
            <a:r>
              <a:rPr lang="el-GR" sz="2500" dirty="0"/>
              <a:t>"διαφημιστική" λειτουργία της χορηγίας  στοχεύει την ενίσχυση της αξιοπιστίας της </a:t>
            </a:r>
            <a:r>
              <a:rPr lang="el-GR" sz="2500" dirty="0" smtClean="0"/>
              <a:t>επιχείρησης</a:t>
            </a:r>
            <a:r>
              <a:rPr lang="el-GR" sz="2500" dirty="0"/>
              <a:t>, καθώς και τον τονισμό της κοινωνικής ευαισθησίας του χορηγού με απώτερο στόχο τη βελτίωση της γενικότερης εικόνας της επιχείρησής του .</a:t>
            </a:r>
          </a:p>
          <a:p>
            <a:endParaRPr lang="el-GR" dirty="0"/>
          </a:p>
          <a:p>
            <a:pPr marL="0" indent="0">
              <a:buNone/>
            </a:pPr>
            <a:endParaRPr lang="el-GR" dirty="0"/>
          </a:p>
        </p:txBody>
      </p:sp>
    </p:spTree>
    <p:extLst>
      <p:ext uri="{BB962C8B-B14F-4D97-AF65-F5344CB8AC3E}">
        <p14:creationId xmlns:p14="http://schemas.microsoft.com/office/powerpoint/2010/main" val="11220626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a:t>
            </a:r>
            <a:r>
              <a:rPr lang="en-US" dirty="0"/>
              <a:t>Banners</a:t>
            </a:r>
            <a:br>
              <a:rPr lang="en-US" dirty="0"/>
            </a:b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Η </a:t>
            </a:r>
            <a:r>
              <a:rPr lang="el-GR" dirty="0"/>
              <a:t>πιο γνωστή μορφή διαφημιστικών μηνυμάτων σε ιστοσελίδες στην Ελλάδα αποτελούν τα </a:t>
            </a:r>
            <a:r>
              <a:rPr lang="el-GR" dirty="0" err="1"/>
              <a:t>Banners</a:t>
            </a:r>
            <a:r>
              <a:rPr lang="el-GR" dirty="0"/>
              <a:t>. Πρόκειται για γραφήματα, που τοποθετούνται σ' εμφανή σημεία στην ιστοσελίδα. </a:t>
            </a:r>
            <a:endParaRPr lang="el-GR" dirty="0" smtClean="0"/>
          </a:p>
          <a:p>
            <a:r>
              <a:rPr lang="el-GR" dirty="0" smtClean="0"/>
              <a:t>Τα </a:t>
            </a:r>
            <a:r>
              <a:rPr lang="el-GR" dirty="0" err="1"/>
              <a:t>Banners</a:t>
            </a:r>
            <a:r>
              <a:rPr lang="el-GR" dirty="0"/>
              <a:t> αποτέλεσαν μια επανάσταση για το χώρο του διαδικτύου, γιατί με την εμφάνισή τους </a:t>
            </a:r>
            <a:r>
              <a:rPr lang="el-GR" dirty="0" smtClean="0"/>
              <a:t>έγινε </a:t>
            </a:r>
            <a:r>
              <a:rPr lang="el-GR" dirty="0"/>
              <a:t>αντιληπτή στον καθένα η εμπορευματοποίηση του μέσου. </a:t>
            </a:r>
          </a:p>
          <a:p>
            <a:r>
              <a:rPr lang="el-GR" dirty="0"/>
              <a:t>Τα πρώτα χρόνια ήταν εξαιρετικά απλά όσον αφορά το σχεδιασμό και τις λειτουργίες. Οι </a:t>
            </a:r>
            <a:r>
              <a:rPr lang="el-GR" dirty="0" smtClean="0"/>
              <a:t>χαμηλές </a:t>
            </a:r>
            <a:r>
              <a:rPr lang="el-GR" dirty="0"/>
              <a:t>ταχύτητες σύνδεσης στο διαδίκτυο και το περιορισμένο διαθέσιμο εύρος συχνοτήτων ε-μπόδιζε την ανάπτυξη άλλων μορφών </a:t>
            </a:r>
            <a:r>
              <a:rPr lang="el-GR" dirty="0" err="1"/>
              <a:t>Banners</a:t>
            </a:r>
            <a:r>
              <a:rPr lang="el-GR" dirty="0"/>
              <a:t>.</a:t>
            </a:r>
          </a:p>
          <a:p>
            <a:r>
              <a:rPr lang="el-GR" dirty="0"/>
              <a:t>Μετά το 2000, εμφανίσθηκαν και άλλες μορφές τους, που ενσωματώνουν κινούμενη εικόνα και ήχο, που με την πάροδο του χρόνου εξελίσσονται. Ωστόσο, τα βασικά χαρακτηριστικά, όπως είναι το σχήμα, το μικρό μέγεθος αρχείου και η διακριτικότητα, διατηρούνται. </a:t>
            </a:r>
          </a:p>
          <a:p>
            <a:r>
              <a:rPr lang="el-GR" dirty="0"/>
              <a:t>Σήμερα, τα </a:t>
            </a:r>
            <a:r>
              <a:rPr lang="el-GR" dirty="0" err="1"/>
              <a:t>Banners</a:t>
            </a:r>
            <a:r>
              <a:rPr lang="el-GR" dirty="0"/>
              <a:t> σχεδιάζονται με βάση κάποια πρότυπα, που έχουν υιοθετηθεί απ' όλες τις κλαδικές ενώσεις, κάνοντας έτσι ευκολότερη τη συνεργασία διαφημιστικών εταιριών και </a:t>
            </a:r>
            <a:r>
              <a:rPr lang="el-GR" dirty="0" smtClean="0"/>
              <a:t>διαδικτυακών </a:t>
            </a:r>
            <a:r>
              <a:rPr lang="el-GR" dirty="0"/>
              <a:t>τόπων. </a:t>
            </a:r>
          </a:p>
          <a:p>
            <a:endParaRPr lang="el-GR" dirty="0"/>
          </a:p>
        </p:txBody>
      </p:sp>
    </p:spTree>
    <p:extLst>
      <p:ext uri="{BB962C8B-B14F-4D97-AF65-F5344CB8AC3E}">
        <p14:creationId xmlns:p14="http://schemas.microsoft.com/office/powerpoint/2010/main" val="32880903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Rich Media ("</a:t>
            </a:r>
            <a:r>
              <a:rPr lang="el-GR" dirty="0"/>
              <a:t>πλούσια μέσα")</a:t>
            </a:r>
            <a:br>
              <a:rPr lang="el-GR" dirty="0"/>
            </a:b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smtClean="0"/>
              <a:t>Ο </a:t>
            </a:r>
            <a:r>
              <a:rPr lang="el-GR" dirty="0"/>
              <a:t>όρος </a:t>
            </a:r>
            <a:r>
              <a:rPr lang="el-GR" dirty="0" err="1"/>
              <a:t>rich</a:t>
            </a:r>
            <a:r>
              <a:rPr lang="el-GR" dirty="0"/>
              <a:t> </a:t>
            </a:r>
            <a:r>
              <a:rPr lang="el-GR" dirty="0" err="1"/>
              <a:t>media</a:t>
            </a:r>
            <a:r>
              <a:rPr lang="el-GR" dirty="0"/>
              <a:t> περιλαμβάνει αρκετές μορφές, τεχνολογικές λύσεις και διαφημιστικά </a:t>
            </a:r>
            <a:r>
              <a:rPr lang="el-GR" dirty="0" smtClean="0"/>
              <a:t>εργαλεία</a:t>
            </a:r>
            <a:r>
              <a:rPr lang="el-GR" dirty="0"/>
              <a:t>, που δίνουν στις διαδικτυακές διαφημίσεις είτε τη δυνατότητα χρήσης ήχου, </a:t>
            </a:r>
            <a:r>
              <a:rPr lang="el-GR" dirty="0" err="1"/>
              <a:t>video</a:t>
            </a:r>
            <a:r>
              <a:rPr lang="el-GR" dirty="0"/>
              <a:t> και </a:t>
            </a:r>
            <a:r>
              <a:rPr lang="el-GR" dirty="0" smtClean="0"/>
              <a:t>κίνησης</a:t>
            </a:r>
            <a:r>
              <a:rPr lang="el-GR" dirty="0"/>
              <a:t>, είτε την ευκαιρία ν' αξιοποιήσουν τις δυνατότητες </a:t>
            </a:r>
            <a:r>
              <a:rPr lang="el-GR" dirty="0" err="1"/>
              <a:t>διάδρασης</a:t>
            </a:r>
            <a:r>
              <a:rPr lang="el-GR" dirty="0"/>
              <a:t> με το χρήστη. </a:t>
            </a:r>
            <a:endParaRPr lang="el-GR" dirty="0" smtClean="0"/>
          </a:p>
          <a:p>
            <a:r>
              <a:rPr lang="el-GR" dirty="0" smtClean="0"/>
              <a:t>Η </a:t>
            </a:r>
            <a:r>
              <a:rPr lang="el-GR" dirty="0"/>
              <a:t>επιτυχία του εξαρτάται από μια σειρά παραγόντων που σχετίζονται με όλους όσοι εμπλέκονται σ' αυτή τη </a:t>
            </a:r>
            <a:r>
              <a:rPr lang="el-GR" dirty="0" smtClean="0"/>
              <a:t>διαδικασία</a:t>
            </a:r>
            <a:r>
              <a:rPr lang="el-GR" dirty="0"/>
              <a:t>. Το κοινό δίνει μεγάλη σημασία στην προστασία του από ενοχλητικές διαφημίσεις. </a:t>
            </a:r>
            <a:r>
              <a:rPr lang="el-GR" dirty="0" smtClean="0"/>
              <a:t>Φυσικά</a:t>
            </a:r>
            <a:r>
              <a:rPr lang="el-GR" dirty="0"/>
              <a:t>, και οι επιχειρήσεις, που παρέχουν περιεχόμενο στο διαδίκτυο, ενδιαφέρονται κυρίως για την ικανοποίηση του κοινού τους, επομένως συμμερίζονται τις πιο πάνω επιφυλάξεις.</a:t>
            </a:r>
          </a:p>
          <a:p>
            <a:r>
              <a:rPr lang="el-GR" dirty="0"/>
              <a:t>Επίσης, οι διαφημιστικές επιχειρήσεις επιδιώκουν να έχουν τη μέγιστη αποτελεσματικότητα οι διαφημιστικές καμπάνιες, και για το λόγο αυτό αναζητούν εργαλεία με μεγάλες εκφραστικές και </a:t>
            </a:r>
            <a:r>
              <a:rPr lang="el-GR" dirty="0" err="1"/>
              <a:t>διαδραστικές</a:t>
            </a:r>
            <a:r>
              <a:rPr lang="el-GR" dirty="0"/>
              <a:t> δυνατότητες. Αυτό έρχεται μερικές φορές σε αντίθεση με τις επιθυμίες του κοινού και θα πρέπει να συνυπολογίζεται.</a:t>
            </a:r>
          </a:p>
          <a:p>
            <a:endParaRPr lang="el-GR" dirty="0"/>
          </a:p>
        </p:txBody>
      </p:sp>
    </p:spTree>
    <p:extLst>
      <p:ext uri="{BB962C8B-B14F-4D97-AF65-F5344CB8AC3E}">
        <p14:creationId xmlns:p14="http://schemas.microsoft.com/office/powerpoint/2010/main" val="384782927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Διαφημιστικά ένθετα</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Μια </a:t>
            </a:r>
            <a:r>
              <a:rPr lang="el-GR" dirty="0"/>
              <a:t>ιδιαίτερη κατηγορία </a:t>
            </a:r>
            <a:r>
              <a:rPr lang="el-GR" dirty="0" err="1"/>
              <a:t>rich</a:t>
            </a:r>
            <a:r>
              <a:rPr lang="el-GR" dirty="0"/>
              <a:t> </a:t>
            </a:r>
            <a:r>
              <a:rPr lang="el-GR" dirty="0" err="1"/>
              <a:t>media</a:t>
            </a:r>
            <a:r>
              <a:rPr lang="el-GR" dirty="0"/>
              <a:t> διαφημίσεων στο διαδίκτυο είναι τα διαφημιστικά ένθετα. Πρόκειται για διαφημιστικές ιστοσελίδες, που εμφανίζονται απροσδόκητα, χωρίς τη θέληση του χρήστη. Αυτό μπορεί να συμβαίνει κυρίως όταν ο χρήστης ανοίγει κάποια σελίδα σ' έναν </a:t>
            </a:r>
            <a:r>
              <a:rPr lang="el-GR" dirty="0" smtClean="0"/>
              <a:t>διαδικτυακό </a:t>
            </a:r>
            <a:r>
              <a:rPr lang="el-GR" dirty="0"/>
              <a:t>τόπο αλλά και όταν περνάει τον κέρσορα πάνω από κάποιο </a:t>
            </a:r>
            <a:r>
              <a:rPr lang="el-GR" dirty="0" err="1"/>
              <a:t>link</a:t>
            </a:r>
            <a:r>
              <a:rPr lang="el-GR" dirty="0"/>
              <a:t> . </a:t>
            </a:r>
          </a:p>
          <a:p>
            <a:r>
              <a:rPr lang="el-GR" dirty="0"/>
              <a:t>Τα διαφημιστικά ένθετα εμφανίζουν πολλές ομοιότητες με τη φιλοσοφία των τηλεοπτικών </a:t>
            </a:r>
            <a:r>
              <a:rPr lang="el-GR" dirty="0" smtClean="0"/>
              <a:t>διαφημίσεων </a:t>
            </a:r>
            <a:r>
              <a:rPr lang="el-GR" dirty="0"/>
              <a:t>γιατί εμφανίζονται χωρίς τη θέληση ή τη συγκατάθεση των επισκεπτών των </a:t>
            </a:r>
            <a:r>
              <a:rPr lang="el-GR" dirty="0" smtClean="0"/>
              <a:t>ιστοσελίδων</a:t>
            </a:r>
            <a:r>
              <a:rPr lang="el-GR" dirty="0"/>
              <a:t>. Επίσης, δίνουν περισσότερες εκφραστικές δυνατότητες στους δημιουργούς των διαφημίσεων, εφόσον δεν υπάρχουν εξίσου αυστηροί με τα </a:t>
            </a:r>
            <a:r>
              <a:rPr lang="el-GR" dirty="0" err="1"/>
              <a:t>banners</a:t>
            </a:r>
            <a:r>
              <a:rPr lang="el-GR" dirty="0"/>
              <a:t> περιορισμοί ως προς τις διαστάσεις των ιστοσελίδων ή το μέγεθος των αρχείων που θα ανοίξουν.</a:t>
            </a:r>
          </a:p>
          <a:p>
            <a:r>
              <a:rPr lang="el-GR" dirty="0"/>
              <a:t>Τα διαφημιστικά ένθετα μπορεί να είναι ιστοσελίδες στατικές, σε απλή HTML, γλώσσα μπορεί, όμως, να ενσωματώνουν </a:t>
            </a:r>
            <a:r>
              <a:rPr lang="el-GR" dirty="0" err="1"/>
              <a:t>πολυμεσικές</a:t>
            </a:r>
            <a:r>
              <a:rPr lang="el-GR" dirty="0"/>
              <a:t> ή </a:t>
            </a:r>
            <a:r>
              <a:rPr lang="el-GR" dirty="0" err="1"/>
              <a:t>διαδραστικές</a:t>
            </a:r>
            <a:r>
              <a:rPr lang="el-GR" dirty="0"/>
              <a:t> εφαρμογές. </a:t>
            </a:r>
            <a:endParaRPr lang="el-GR" dirty="0" smtClean="0"/>
          </a:p>
          <a:p>
            <a:r>
              <a:rPr lang="el-GR" dirty="0" smtClean="0"/>
              <a:t>Μια </a:t>
            </a:r>
            <a:r>
              <a:rPr lang="el-GR" dirty="0"/>
              <a:t>ιδιαίτερη κατηγορία ένθετων διαφημίσεων είναι οι "</a:t>
            </a:r>
            <a:r>
              <a:rPr lang="el-GR" dirty="0" err="1"/>
              <a:t>μικροτόποι</a:t>
            </a:r>
            <a:r>
              <a:rPr lang="el-GR" dirty="0"/>
              <a:t>". </a:t>
            </a:r>
          </a:p>
        </p:txBody>
      </p:sp>
    </p:spTree>
    <p:extLst>
      <p:ext uri="{BB962C8B-B14F-4D97-AF65-F5344CB8AC3E}">
        <p14:creationId xmlns:p14="http://schemas.microsoft.com/office/powerpoint/2010/main" val="222065699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τεχνολογία </a:t>
            </a:r>
            <a:r>
              <a:rPr lang="en-US" dirty="0"/>
              <a:t>Push</a:t>
            </a:r>
            <a:br>
              <a:rPr lang="en-US" dirty="0"/>
            </a:b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Οι </a:t>
            </a:r>
            <a:r>
              <a:rPr lang="el-GR" dirty="0"/>
              <a:t>διαφημίσεις, που βασίζονται στην τεχνολογία </a:t>
            </a:r>
            <a:r>
              <a:rPr lang="el-GR" dirty="0" err="1"/>
              <a:t>push</a:t>
            </a:r>
            <a:r>
              <a:rPr lang="el-GR" dirty="0"/>
              <a:t> αποτελούν μια τελείως διαφορετική προσέγγιση στο διαφημιστικό χώρο του διαδικτύου. Ο Παγκόσμιος Ιστός είναι ένα δαιδαλώδες μέσο, στο οποίο καθημερινά παράγεται ένας τεράστιος όγκος πληροφοριών. Ωστόσο,  είναι </a:t>
            </a:r>
            <a:r>
              <a:rPr lang="el-GR" dirty="0" smtClean="0"/>
              <a:t>αδύνατο </a:t>
            </a:r>
            <a:r>
              <a:rPr lang="el-GR" dirty="0"/>
              <a:t>να παρακολουθεί κάποιος όλες τις εφημερίδες, τηλεοπτικούς σταθμούς, βιβλία κ.λπ. για </a:t>
            </a:r>
            <a:r>
              <a:rPr lang="el-GR" dirty="0" smtClean="0"/>
              <a:t>κάποιο </a:t>
            </a:r>
            <a:r>
              <a:rPr lang="el-GR" dirty="0"/>
              <a:t>συγκεκριμένο θέμα, που τον ενδιαφέρει. </a:t>
            </a:r>
          </a:p>
          <a:p>
            <a:r>
              <a:rPr lang="el-GR" dirty="0" smtClean="0"/>
              <a:t>Ενώ </a:t>
            </a:r>
            <a:r>
              <a:rPr lang="el-GR" dirty="0"/>
              <a:t>στο διαδίκτυο ο χρήστης ως επί το πλείστο αναζητά μόνος του τις ιστοσελίδες που τον ενδιαφέρουν, υπάρχουν και εφαρμογές που ανατρέπουν αυτή τη κατάσταση και προωθούν το περιεχόμενο στο χρήστη του μέσου. Εκτός από τις εφαρμογές ηλεκτρονικού ταχυδρομείου και </a:t>
            </a:r>
            <a:r>
              <a:rPr lang="el-GR" dirty="0" err="1"/>
              <a:t>newsgroup</a:t>
            </a:r>
            <a:r>
              <a:rPr lang="el-GR" dirty="0"/>
              <a:t>, υπάρχουν εφαρμογές, γνωστές με το όνομα τεχνολογία </a:t>
            </a:r>
            <a:r>
              <a:rPr lang="el-GR" dirty="0" err="1"/>
              <a:t>Push</a:t>
            </a:r>
            <a:r>
              <a:rPr lang="el-GR" dirty="0"/>
              <a:t>, που ερευνούν μόνες τους το διαδίκτυο με βάση τις οδηγίες που τους έχει δώσει ο χρήστης και στη συνέχεια </a:t>
            </a:r>
            <a:r>
              <a:rPr lang="el-GR" dirty="0" smtClean="0"/>
              <a:t>παρουσιάζουν </a:t>
            </a:r>
            <a:r>
              <a:rPr lang="el-GR" dirty="0"/>
              <a:t>συγκεντρωμένα τ' αποτελέσματα .</a:t>
            </a:r>
          </a:p>
          <a:p>
            <a:endParaRPr lang="el-GR" dirty="0"/>
          </a:p>
        </p:txBody>
      </p:sp>
    </p:spTree>
    <p:extLst>
      <p:ext uri="{BB962C8B-B14F-4D97-AF65-F5344CB8AC3E}">
        <p14:creationId xmlns:p14="http://schemas.microsoft.com/office/powerpoint/2010/main" val="421427709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Διαφημιστικό ρεπορτάζ </a:t>
            </a:r>
          </a:p>
        </p:txBody>
      </p:sp>
      <p:sp>
        <p:nvSpPr>
          <p:cNvPr id="3" name="Θέση περιεχομένου 2"/>
          <p:cNvSpPr>
            <a:spLocks noGrp="1"/>
          </p:cNvSpPr>
          <p:nvPr>
            <p:ph idx="1"/>
          </p:nvPr>
        </p:nvSpPr>
        <p:spPr/>
        <p:txBody>
          <a:bodyPr>
            <a:normAutofit fontScale="85000" lnSpcReduction="10000"/>
          </a:bodyPr>
          <a:lstStyle/>
          <a:p>
            <a:endParaRPr lang="el-GR" dirty="0"/>
          </a:p>
          <a:p>
            <a:r>
              <a:rPr lang="el-GR" dirty="0"/>
              <a:t>Το διαφημιστικό ρεπορτάζ είναι μια μορφή διαφήμισης που χρησιμοποιείται συχνά σ' όλα τα έντυπα (περιοδικά και εφημερίδες). </a:t>
            </a:r>
            <a:endParaRPr lang="el-GR" dirty="0" smtClean="0"/>
          </a:p>
          <a:p>
            <a:r>
              <a:rPr lang="el-GR" dirty="0" smtClean="0"/>
              <a:t>Το </a:t>
            </a:r>
            <a:r>
              <a:rPr lang="el-GR" dirty="0"/>
              <a:t>διαφημιστικό ρεπορτάζ είναι διαφημιστικά κείμενα </a:t>
            </a:r>
            <a:r>
              <a:rPr lang="el-GR" dirty="0" smtClean="0"/>
              <a:t>γραμμένα</a:t>
            </a:r>
            <a:r>
              <a:rPr lang="el-GR" dirty="0"/>
              <a:t>, όμως, στη μορφή άρθρου. Στα παραδοσιακά έντυπα, τα διαφημιστικά ρεπορτάζ είναι πάντα εμφανές ότι δεν αποτελούν μέρος του συντακτικού περιεχομένου. </a:t>
            </a:r>
            <a:endParaRPr lang="el-GR" dirty="0" smtClean="0"/>
          </a:p>
          <a:p>
            <a:r>
              <a:rPr lang="el-GR" dirty="0" smtClean="0"/>
              <a:t>Συνήθως</a:t>
            </a:r>
            <a:r>
              <a:rPr lang="el-GR" dirty="0"/>
              <a:t>, πάντοτε υπάρχει η ένδειξη για πληρωμένη διαφημιστική καταχώρηση. </a:t>
            </a:r>
          </a:p>
          <a:p>
            <a:r>
              <a:rPr lang="el-GR" dirty="0"/>
              <a:t>Τα διαφημιστικά ρεπορτάζ γνώρισαν από πρώτη στιγμή μεγάλη επιτυχία στους διάφορους </a:t>
            </a:r>
            <a:r>
              <a:rPr lang="el-GR" dirty="0" smtClean="0"/>
              <a:t>διαδικτυακούς </a:t>
            </a:r>
            <a:r>
              <a:rPr lang="el-GR" dirty="0"/>
              <a:t>τόπους. Είναι δύσκολο μερικές φορές να γίνει αντιληπτό ότι ένα κείμενο σε κάποια ιστοσελίδα είναι διαφημιστικό και όχι δημοσιογραφικό, εφόσον δεν υπάρχουν.</a:t>
            </a:r>
          </a:p>
          <a:p>
            <a:r>
              <a:rPr lang="el-GR" dirty="0"/>
              <a:t>Πάντως, τα διαφημιστικά ρεπορτάζ, χρησιμοποιούνται εκτεταμένα και στο διαδίκτυο, κυρίως σε κατηγορίες προϊόντων όπου η διαφήμιση γνωρίζει περιορισμούς.</a:t>
            </a:r>
          </a:p>
          <a:p>
            <a:endParaRPr lang="el-GR" dirty="0"/>
          </a:p>
          <a:p>
            <a:endParaRPr lang="el-GR" dirty="0"/>
          </a:p>
        </p:txBody>
      </p:sp>
    </p:spTree>
    <p:extLst>
      <p:ext uri="{BB962C8B-B14F-4D97-AF65-F5344CB8AC3E}">
        <p14:creationId xmlns:p14="http://schemas.microsoft.com/office/powerpoint/2010/main" val="422784300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Χορηγία</a:t>
            </a:r>
          </a:p>
        </p:txBody>
      </p:sp>
      <p:sp>
        <p:nvSpPr>
          <p:cNvPr id="3" name="Θέση περιεχομένου 2"/>
          <p:cNvSpPr>
            <a:spLocks noGrp="1"/>
          </p:cNvSpPr>
          <p:nvPr>
            <p:ph idx="1"/>
          </p:nvPr>
        </p:nvSpPr>
        <p:spPr/>
        <p:txBody>
          <a:bodyPr>
            <a:normAutofit lnSpcReduction="10000"/>
          </a:bodyPr>
          <a:lstStyle/>
          <a:p>
            <a:r>
              <a:rPr lang="el-GR" dirty="0" smtClean="0"/>
              <a:t>Η </a:t>
            </a:r>
            <a:r>
              <a:rPr lang="el-GR" dirty="0"/>
              <a:t>χορηγία είναι μια δραστηριότητα που έχει τις ρίζες της στην αρχαιότητα. </a:t>
            </a:r>
            <a:endParaRPr lang="el-GR" dirty="0" smtClean="0"/>
          </a:p>
          <a:p>
            <a:r>
              <a:rPr lang="el-GR" dirty="0" smtClean="0"/>
              <a:t>Στην </a:t>
            </a:r>
            <a:r>
              <a:rPr lang="el-GR" dirty="0"/>
              <a:t>αρχαία </a:t>
            </a:r>
            <a:r>
              <a:rPr lang="el-GR" dirty="0" smtClean="0"/>
              <a:t>Αθήνα</a:t>
            </a:r>
            <a:r>
              <a:rPr lang="el-GR" dirty="0"/>
              <a:t>, οι εύποροι πολίτες είχαν την υποχρέωση και την τιμή να στηρίζουν οικονομικά τις θεατρικές παραστάσεις, τη ναυπήγηση και τη συντήρηση των πολεμικών πλοίων, την ενίσχυση των απόρων. </a:t>
            </a:r>
            <a:endParaRPr lang="el-GR" dirty="0" smtClean="0"/>
          </a:p>
          <a:p>
            <a:r>
              <a:rPr lang="el-GR" dirty="0" smtClean="0"/>
              <a:t>Σήμερα</a:t>
            </a:r>
            <a:r>
              <a:rPr lang="el-GR" dirty="0"/>
              <a:t>, οι χορηγίες αποτελούν σημαντικό τμήμα των δραστηριοτήτων των περισσότερων επιχειρήσεων προσδίδοντας κύρος στην προβολή τους, επηρεασμένες βέβαια, από την </a:t>
            </a:r>
            <a:r>
              <a:rPr lang="el-GR" dirty="0" smtClean="0"/>
              <a:t>οικονομική </a:t>
            </a:r>
            <a:r>
              <a:rPr lang="el-GR" dirty="0"/>
              <a:t>κρίση. </a:t>
            </a:r>
            <a:endParaRPr lang="el-GR" dirty="0" smtClean="0"/>
          </a:p>
          <a:p>
            <a:r>
              <a:rPr lang="el-GR" dirty="0" smtClean="0"/>
              <a:t>Μερικές </a:t>
            </a:r>
            <a:r>
              <a:rPr lang="el-GR" dirty="0"/>
              <a:t>από τις τακτικές που χρησιμοποιούνται για την προβολή επιχειρήσεων ή </a:t>
            </a:r>
            <a:r>
              <a:rPr lang="el-GR" dirty="0" smtClean="0"/>
              <a:t>προϊόντων </a:t>
            </a:r>
            <a:r>
              <a:rPr lang="el-GR" dirty="0"/>
              <a:t>μέσω χορηγιών είναι τα διαφημιστικά ρεπορτάζ, η παραγωγή περιεχομένου </a:t>
            </a:r>
            <a:r>
              <a:rPr lang="el-GR" dirty="0" smtClean="0"/>
              <a:t>.</a:t>
            </a:r>
            <a:endParaRPr lang="el-GR" dirty="0"/>
          </a:p>
          <a:p>
            <a:endParaRPr lang="el-GR" dirty="0"/>
          </a:p>
        </p:txBody>
      </p:sp>
    </p:spTree>
    <p:extLst>
      <p:ext uri="{BB962C8B-B14F-4D97-AF65-F5344CB8AC3E}">
        <p14:creationId xmlns:p14="http://schemas.microsoft.com/office/powerpoint/2010/main" val="227642491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Αποτελεσματικότητα διαφήμισης- προϋποθέσεις</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smtClean="0"/>
              <a:t>η </a:t>
            </a:r>
            <a:r>
              <a:rPr lang="el-GR" dirty="0"/>
              <a:t>διαφήμιση έχει καλύτερα αποτελέσματα αν υπάρχει μια ευνοϊκή πρωταρχική ζήτηση για το διαφημιζόμενο είδος προϊόντος. Στην περίπτωση αυτή, η επιχείρηση θα έχει καλύτερα </a:t>
            </a:r>
            <a:r>
              <a:rPr lang="el-GR" dirty="0" smtClean="0"/>
              <a:t>αποτελέσματα </a:t>
            </a:r>
            <a:r>
              <a:rPr lang="el-GR" dirty="0"/>
              <a:t>αν διαφημίσει απευθείας τη μάρκα του προϊόντος της.</a:t>
            </a:r>
          </a:p>
          <a:p>
            <a:r>
              <a:rPr lang="el-GR" dirty="0" smtClean="0"/>
              <a:t>να </a:t>
            </a:r>
            <a:r>
              <a:rPr lang="el-GR" dirty="0"/>
              <a:t>έχει η μάρκα του προϊόντος της επιχείρησης σημαντικές </a:t>
            </a:r>
            <a:r>
              <a:rPr lang="el-GR" dirty="0" smtClean="0"/>
              <a:t>διαφορές </a:t>
            </a:r>
            <a:r>
              <a:rPr lang="el-GR" dirty="0"/>
              <a:t>από τα ανταγωνιστικά προϊόντα. Στην περίπτωση αυτή, η διαφήμιση είναι αποτελεσματική και χρησιμοποιείται για να δείξει τη μοναδικότητα του προϊόντος της επιχείρησης. Αντίθετα, η βοήθεια της διαφήμισης είναι μικρή όταν το διαφημιζόμενο προϊόν έχει πολλές ομοιότητες με τα ανταγωνιστικά προϊόντα. </a:t>
            </a:r>
          </a:p>
          <a:p>
            <a:r>
              <a:rPr lang="el-GR" dirty="0" smtClean="0"/>
              <a:t>τα </a:t>
            </a:r>
            <a:r>
              <a:rPr lang="el-GR" dirty="0"/>
              <a:t>προϊόν έχει </a:t>
            </a:r>
            <a:r>
              <a:rPr lang="el-GR" dirty="0" smtClean="0"/>
              <a:t>ορισμένα </a:t>
            </a:r>
            <a:r>
              <a:rPr lang="el-GR" dirty="0"/>
              <a:t>κρυμμένα πλεονεκτήματα και τα οποία οι καταναλωτές δεν είναι σε θέση να τα </a:t>
            </a:r>
            <a:r>
              <a:rPr lang="el-GR" dirty="0" smtClean="0"/>
              <a:t>αντιληφθούν </a:t>
            </a:r>
            <a:r>
              <a:rPr lang="el-GR" dirty="0"/>
              <a:t>και να τ' αναγνωρίσουν χωρίς τη βοήθεια της διαφήμισης. Αντίθετα, αν τα χαρακτηριστικά και τα πλεονεκτήματα ενός προϊόντος μπορούν να κριθούν από τους καταναλωτές κατά την ώρα της εργασίας τους, τότε η διαφήμιση δεν είναι και τόσο απαραίτητη</a:t>
            </a:r>
          </a:p>
          <a:p>
            <a:endParaRPr lang="el-GR" dirty="0"/>
          </a:p>
        </p:txBody>
      </p:sp>
    </p:spTree>
    <p:extLst>
      <p:ext uri="{BB962C8B-B14F-4D97-AF65-F5344CB8AC3E}">
        <p14:creationId xmlns:p14="http://schemas.microsoft.com/office/powerpoint/2010/main" val="129067497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smtClean="0"/>
              <a:t>η </a:t>
            </a:r>
            <a:r>
              <a:rPr lang="el-GR" dirty="0"/>
              <a:t>ύπαρξη ισχυρών συναισθηματικών αγοραστικών κινήτρων, που μπορούν να χρησιμοποιηθούν ως παροτρύνσεις στα διαφημιστικά μηνύματα και έτσι να γίνει η διαφήμιση περισσότερο αποτελεσματική. Αντίθετα, αν δεν μπορούν να χρησιμοποιηθούν τέτοιου είδους κίνητρα, η διαφήμιση δεν θα έχει και τόσο καλά αποτελέσματα.</a:t>
            </a:r>
          </a:p>
          <a:p>
            <a:r>
              <a:rPr lang="el-GR" dirty="0" smtClean="0"/>
              <a:t>η </a:t>
            </a:r>
            <a:r>
              <a:rPr lang="el-GR" dirty="0"/>
              <a:t>ύπαρξη επαρκών κεφαλαίων για την υποστήριξη ενός </a:t>
            </a:r>
            <a:r>
              <a:rPr lang="el-GR" dirty="0" smtClean="0"/>
              <a:t>προγράμματος </a:t>
            </a:r>
            <a:r>
              <a:rPr lang="el-GR" dirty="0"/>
              <a:t>προβολής. Η διαφήμιση πρέπει να γίνεται σ' ευρεία κλίμακα, ώστε να δημιουργεί μια </a:t>
            </a:r>
            <a:r>
              <a:rPr lang="el-GR" dirty="0" smtClean="0"/>
              <a:t>αποτελεσματική </a:t>
            </a:r>
            <a:r>
              <a:rPr lang="el-GR" dirty="0"/>
              <a:t>εντύπωση στην αγορά. Συνεπώς, το ύψος των κεφαλαίων αποτελεί βασική </a:t>
            </a:r>
            <a:r>
              <a:rPr lang="el-GR" dirty="0" smtClean="0"/>
              <a:t>προϋπόθεση </a:t>
            </a:r>
            <a:r>
              <a:rPr lang="el-GR" dirty="0"/>
              <a:t>για την επιτυχία μιας διαφήμισης.</a:t>
            </a:r>
          </a:p>
          <a:p>
            <a:endParaRPr lang="el-GR" dirty="0"/>
          </a:p>
        </p:txBody>
      </p:sp>
    </p:spTree>
    <p:extLst>
      <p:ext uri="{BB962C8B-B14F-4D97-AF65-F5344CB8AC3E}">
        <p14:creationId xmlns:p14="http://schemas.microsoft.com/office/powerpoint/2010/main" val="221202537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Κατηγορίες </a:t>
            </a:r>
            <a:r>
              <a:rPr lang="el-GR" dirty="0"/>
              <a:t>δείγματος καταναλωτών</a:t>
            </a:r>
          </a:p>
        </p:txBody>
      </p:sp>
      <p:sp>
        <p:nvSpPr>
          <p:cNvPr id="3" name="Θέση περιεχομένου 2"/>
          <p:cNvSpPr>
            <a:spLocks noGrp="1"/>
          </p:cNvSpPr>
          <p:nvPr>
            <p:ph idx="1"/>
          </p:nvPr>
        </p:nvSpPr>
        <p:spPr/>
        <p:txBody>
          <a:bodyPr/>
          <a:lstStyle/>
          <a:p>
            <a:r>
              <a:rPr lang="el-GR" dirty="0" smtClean="0"/>
              <a:t>Των </a:t>
            </a:r>
            <a:r>
              <a:rPr lang="el-GR" dirty="0"/>
              <a:t>ακαθόριστων ακροατών δηλαδή η αναλογία των προσώπων που δήλωσαν ότι είδαν τη διαφήμιση.</a:t>
            </a:r>
          </a:p>
          <a:p>
            <a:r>
              <a:rPr lang="el-GR" dirty="0" smtClean="0"/>
              <a:t>Του </a:t>
            </a:r>
            <a:r>
              <a:rPr lang="el-GR" dirty="0"/>
              <a:t>αποδεδειγμένου αριθμού ακροατών, δηλαδή οι καταναλωτές που ήταν σε θέση να </a:t>
            </a:r>
            <a:r>
              <a:rPr lang="el-GR" dirty="0" smtClean="0"/>
              <a:t>δώσουν </a:t>
            </a:r>
            <a:r>
              <a:rPr lang="el-GR" dirty="0"/>
              <a:t>τη σωστή περιγραφή της διαφήμισης.</a:t>
            </a:r>
          </a:p>
          <a:p>
            <a:endParaRPr lang="el-GR" dirty="0"/>
          </a:p>
        </p:txBody>
      </p:sp>
    </p:spTree>
    <p:extLst>
      <p:ext uri="{BB962C8B-B14F-4D97-AF65-F5344CB8AC3E}">
        <p14:creationId xmlns:p14="http://schemas.microsoft.com/office/powerpoint/2010/main" val="95188774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Συμβολή διαφήμισης</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Στην </a:t>
            </a:r>
            <a:r>
              <a:rPr lang="el-GR" b="1" dirty="0"/>
              <a:t>αύξηση της ζήτησης </a:t>
            </a:r>
            <a:r>
              <a:rPr lang="el-GR" dirty="0"/>
              <a:t>και συνακόλουθα της παραγωγής προϊόντων και υπηρεσιών, με αποτέλεσμα την αύξηση του εθνικού προϊόντος, την αύξηση της απασχόλησης και την ανάπτυξη της οικονομίας.</a:t>
            </a:r>
          </a:p>
          <a:p>
            <a:r>
              <a:rPr lang="el-GR" dirty="0" smtClean="0"/>
              <a:t>Στη </a:t>
            </a:r>
            <a:r>
              <a:rPr lang="el-GR" b="1" dirty="0"/>
              <a:t>δημιουργία και συντήρηση υγιούς ανταγωνισμού </a:t>
            </a:r>
            <a:r>
              <a:rPr lang="el-GR" dirty="0"/>
              <a:t>και την καταπολέμηση των </a:t>
            </a:r>
            <a:r>
              <a:rPr lang="el-GR" dirty="0" smtClean="0"/>
              <a:t>μονοπωλίων</a:t>
            </a:r>
            <a:r>
              <a:rPr lang="el-GR" dirty="0"/>
              <a:t>, με αποτέλεσμα τη βελτίωση της ποιότητας και την πτώση της τιμής των παραγομένων </a:t>
            </a:r>
            <a:r>
              <a:rPr lang="el-GR" dirty="0" smtClean="0"/>
              <a:t>αγαθών</a:t>
            </a:r>
            <a:r>
              <a:rPr lang="el-GR" dirty="0"/>
              <a:t>.</a:t>
            </a:r>
          </a:p>
          <a:p>
            <a:r>
              <a:rPr lang="el-GR" dirty="0" smtClean="0"/>
              <a:t>Στην </a:t>
            </a:r>
            <a:r>
              <a:rPr lang="el-GR" b="1" dirty="0"/>
              <a:t>ταχύτερη απόσβεση επενδύσεων </a:t>
            </a:r>
            <a:r>
              <a:rPr lang="el-GR" dirty="0"/>
              <a:t>σε έρευνες, νέο τεχνολογικό και μηχανολογικό </a:t>
            </a:r>
            <a:r>
              <a:rPr lang="el-GR" dirty="0" smtClean="0"/>
              <a:t>εξοπλισμό</a:t>
            </a:r>
            <a:r>
              <a:rPr lang="el-GR" dirty="0"/>
              <a:t>, εγκαταστάσεις, ανθρώπινο δυναμικό ενθαρρύνοντας έτσι την αύξηση των επενδύσεων, βασικό όρο για την ταχύρυθμη ανάπτυξη της οικονομίας. </a:t>
            </a:r>
          </a:p>
          <a:p>
            <a:endParaRPr lang="el-GR" dirty="0"/>
          </a:p>
        </p:txBody>
      </p:sp>
    </p:spTree>
    <p:extLst>
      <p:ext uri="{BB962C8B-B14F-4D97-AF65-F5344CB8AC3E}">
        <p14:creationId xmlns:p14="http://schemas.microsoft.com/office/powerpoint/2010/main" val="2411484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smtClean="0"/>
              <a:t>Κατά </a:t>
            </a:r>
            <a:r>
              <a:rPr lang="el-GR" dirty="0"/>
              <a:t>την αρχαιότητα η χορηγία αποτελούσε "λειτουργία", δημόσια υποχρέωση .</a:t>
            </a:r>
          </a:p>
          <a:p>
            <a:r>
              <a:rPr lang="el-GR" dirty="0" smtClean="0"/>
              <a:t>Στη </a:t>
            </a:r>
            <a:r>
              <a:rPr lang="el-GR" dirty="0"/>
              <a:t>σύγχρονη φάση της οικονομικής εξέλιξης η χορηγία μετεξελίχτηκε σε μορφή διαφημιστικής μεθόδου  με ιδιαίτερη </a:t>
            </a:r>
            <a:r>
              <a:rPr lang="el-GR" dirty="0" smtClean="0"/>
              <a:t>προβληματική </a:t>
            </a:r>
            <a:r>
              <a:rPr lang="el-GR" dirty="0"/>
              <a:t>εφόσον η διαφήμιση, σήμερα, προσπαθεί να καλυφτεί πίσω από τον κανονικό λόγο, την ψυχαγωγία ή την πολιτιστική εκδήλωση . </a:t>
            </a:r>
          </a:p>
          <a:p>
            <a:r>
              <a:rPr lang="el-GR" dirty="0"/>
              <a:t>Η </a:t>
            </a:r>
            <a:r>
              <a:rPr lang="el-GR" dirty="0" err="1"/>
              <a:t>εμμεσότητα</a:t>
            </a:r>
            <a:r>
              <a:rPr lang="el-GR" dirty="0"/>
              <a:t> της διαφήμισης συνδέεται με το χαραχτήρα του πολιτιστικού δρώμενου . </a:t>
            </a:r>
          </a:p>
          <a:p>
            <a:r>
              <a:rPr lang="el-GR" dirty="0" smtClean="0"/>
              <a:t>Η </a:t>
            </a:r>
            <a:r>
              <a:rPr lang="el-GR" dirty="0"/>
              <a:t>έμμεση ή συγκαλυμμένη διαφήμιση είναι "υπαρξιακά" αθέμιτη , καθώς κάνει το διαφημιστικό μήνυμα να κρύβεται, να μεταμφιέζεται ή ακόμη και να συγχέεται με τον κανονικό λόγο. Κάθε </a:t>
            </a:r>
            <a:r>
              <a:rPr lang="el-GR" dirty="0" smtClean="0"/>
              <a:t>διαφημιστικό </a:t>
            </a:r>
            <a:r>
              <a:rPr lang="el-GR" dirty="0"/>
              <a:t>μέσο εμπεριέχει στοιχεία συναισθηματικής φύσης . Εφόσον, όμως, ο δέκτης της </a:t>
            </a:r>
            <a:r>
              <a:rPr lang="el-GR" dirty="0" smtClean="0"/>
              <a:t>διαφήμισης </a:t>
            </a:r>
            <a:r>
              <a:rPr lang="el-GR" dirty="0"/>
              <a:t>μπορεί να διαγνώσει ότι πρόκειται για διαφημιστικό μέτρο και συνεπώς, με βάση τη γνώση αυτή, μπορεί ν' αποφασίσει ή να οργανώσει την άμυνά του, η σφαίρα της προσωπικότητάς του δεν </a:t>
            </a:r>
            <a:r>
              <a:rPr lang="el-GR" dirty="0" smtClean="0"/>
              <a:t>παραβιάζεται </a:t>
            </a:r>
            <a:r>
              <a:rPr lang="el-GR" dirty="0"/>
              <a:t>. </a:t>
            </a:r>
          </a:p>
          <a:p>
            <a:r>
              <a:rPr lang="el-GR" dirty="0" smtClean="0"/>
              <a:t>Αθέμιτο </a:t>
            </a:r>
            <a:r>
              <a:rPr lang="el-GR" dirty="0"/>
              <a:t>είναι το μέσο όταν μεταμορφώνεται έτσι ώστε να μην μπορεί να διαγνωστεί ως τέτοιο από το δέκτη της διαφήμισης. Με άλλα λόγια, ο αθέμιτος χαραχτήρας υπάρχει όταν δεν μπορεί να γίνει διαχωρισμός μεταξύ προγράμματος και διαφήμισης της επιχείρησης που είναι ο χορηγός . </a:t>
            </a:r>
          </a:p>
        </p:txBody>
      </p:sp>
    </p:spTree>
    <p:extLst>
      <p:ext uri="{BB962C8B-B14F-4D97-AF65-F5344CB8AC3E}">
        <p14:creationId xmlns:p14="http://schemas.microsoft.com/office/powerpoint/2010/main" val="397129791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Στη </a:t>
            </a:r>
            <a:r>
              <a:rPr lang="el-GR" b="1" dirty="0"/>
              <a:t>μαζική</a:t>
            </a:r>
            <a:r>
              <a:rPr lang="el-GR" dirty="0"/>
              <a:t>, με χαμηλό κόστος παραγωγή και διανομή αγαθών, τα οποία γίνονται έτσι </a:t>
            </a:r>
            <a:r>
              <a:rPr lang="el-GR" dirty="0" smtClean="0"/>
              <a:t>προσιτά </a:t>
            </a:r>
            <a:r>
              <a:rPr lang="el-GR" dirty="0"/>
              <a:t>στους μεγάλους πληθυσμούς των χαμηλών εισοδημάτων, με αποτέλεσμα τη βελτίωση της ποιότητας της ζωής τους.</a:t>
            </a:r>
          </a:p>
          <a:p>
            <a:r>
              <a:rPr lang="el-GR" dirty="0" smtClean="0"/>
              <a:t>Στον </a:t>
            </a:r>
            <a:r>
              <a:rPr lang="el-GR" b="1" dirty="0"/>
              <a:t>εκπολιτισμό</a:t>
            </a:r>
            <a:r>
              <a:rPr lang="el-GR" dirty="0"/>
              <a:t>, την αναβάθμιση της καθημερινής κοινωνικής ζωής, την υγιεινή και την εκρίζωση προκαταλήψεων.</a:t>
            </a:r>
          </a:p>
          <a:p>
            <a:r>
              <a:rPr lang="el-GR" dirty="0" smtClean="0"/>
              <a:t>Στην </a:t>
            </a:r>
            <a:r>
              <a:rPr lang="el-GR" b="1" dirty="0"/>
              <a:t>εξασφάλιση</a:t>
            </a:r>
            <a:r>
              <a:rPr lang="el-GR" dirty="0"/>
              <a:t> των δύο πιο θεμελιωδών δικαιωμάτων του καταναλωτή: της πληροφόρησης και της ελεύθερης επιλογής, όπως αυτά έχουν διακηρυχθεί από τον J. F. </a:t>
            </a:r>
            <a:r>
              <a:rPr lang="el-GR" dirty="0" err="1"/>
              <a:t>Kennedy</a:t>
            </a:r>
            <a:r>
              <a:rPr lang="el-GR" dirty="0"/>
              <a:t>, στις 15 Μαρτίου 1961 και έχουν παγκόσμια κατοχυρωθεί.</a:t>
            </a:r>
          </a:p>
          <a:p>
            <a:endParaRPr lang="el-GR" dirty="0"/>
          </a:p>
        </p:txBody>
      </p:sp>
    </p:spTree>
    <p:extLst>
      <p:ext uri="{BB962C8B-B14F-4D97-AF65-F5344CB8AC3E}">
        <p14:creationId xmlns:p14="http://schemas.microsoft.com/office/powerpoint/2010/main" val="376910162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Στην </a:t>
            </a:r>
            <a:r>
              <a:rPr lang="el-GR" b="1" dirty="0"/>
              <a:t>εξασφάλιση εσόδων</a:t>
            </a:r>
            <a:r>
              <a:rPr lang="el-GR" dirty="0"/>
              <a:t> στα ιδιωτικά Ε.Η.Μ.Ε., που συμβάλει αποφασιστικά στη </a:t>
            </a:r>
            <a:r>
              <a:rPr lang="el-GR" dirty="0" smtClean="0"/>
              <a:t>βιωσιμότητά </a:t>
            </a:r>
            <a:r>
              <a:rPr lang="el-GR" dirty="0"/>
              <a:t>τους, στην ανεξαρτησία της γνώμης τους, την πολυφωνία, την ελευθεροτυπία και στη μείωση του κόστους παραγωγής τους, που τα κάνει προσιτά στα χαμηλά εισοδήματα.</a:t>
            </a:r>
          </a:p>
          <a:p>
            <a:r>
              <a:rPr lang="el-GR" dirty="0"/>
              <a:t> </a:t>
            </a:r>
            <a:r>
              <a:rPr lang="el-GR" dirty="0" smtClean="0"/>
              <a:t>Στην </a:t>
            </a:r>
            <a:r>
              <a:rPr lang="el-GR" b="1" dirty="0"/>
              <a:t>εξασφάλιση σημαντικότατων</a:t>
            </a:r>
            <a:r>
              <a:rPr lang="el-GR" dirty="0"/>
              <a:t> </a:t>
            </a:r>
            <a:r>
              <a:rPr lang="el-GR" b="1" dirty="0"/>
              <a:t>πόρων</a:t>
            </a:r>
            <a:r>
              <a:rPr lang="el-GR" dirty="0"/>
              <a:t> για το Κράτος, αφού, στη χώρα μας τουλάχιστο, το 60% περίπου της συνολικής διαφημιστικής δαπάνης καταλήγει άμεσα (ΕΡΤ) ή έμμεσα (φόροι, τέλη) στο δημόσιο ταμείο. </a:t>
            </a:r>
          </a:p>
          <a:p>
            <a:endParaRPr lang="el-GR" dirty="0"/>
          </a:p>
        </p:txBody>
      </p:sp>
    </p:spTree>
    <p:extLst>
      <p:ext uri="{BB962C8B-B14F-4D97-AF65-F5344CB8AC3E}">
        <p14:creationId xmlns:p14="http://schemas.microsoft.com/office/powerpoint/2010/main" val="259457194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 Η επιρροή της εξέλιξης </a:t>
            </a:r>
            <a:r>
              <a:rPr lang="el-GR" dirty="0" err="1"/>
              <a:t>marketing</a:t>
            </a:r>
            <a:r>
              <a:rPr lang="el-GR" dirty="0"/>
              <a:t> στη διαφήμιση</a:t>
            </a:r>
          </a:p>
        </p:txBody>
      </p:sp>
      <p:sp>
        <p:nvSpPr>
          <p:cNvPr id="3" name="Θέση περιεχομένου 2"/>
          <p:cNvSpPr>
            <a:spLocks noGrp="1"/>
          </p:cNvSpPr>
          <p:nvPr>
            <p:ph idx="1"/>
          </p:nvPr>
        </p:nvSpPr>
        <p:spPr/>
        <p:txBody>
          <a:bodyPr>
            <a:normAutofit/>
          </a:bodyPr>
          <a:lstStyle/>
          <a:p>
            <a:r>
              <a:rPr lang="el-GR" dirty="0"/>
              <a:t>Οι αλλαγές που παρατηρούνται συνοψίζονται στα ακόλουθα :</a:t>
            </a:r>
          </a:p>
          <a:p>
            <a:pPr lvl="1"/>
            <a:r>
              <a:rPr lang="el-GR" dirty="0" smtClean="0"/>
              <a:t>Η </a:t>
            </a:r>
            <a:r>
              <a:rPr lang="el-GR" dirty="0"/>
              <a:t>διαφημιστική δαπάνη στα ηλεκτρονικά μέσα αυξάνεται σε βάρος των εντύπων. Η εξέλιξη αυτή ξεκίνησε ήδη από τη δεκαετία του '60, αποκτά, όμως, τεράστιες διαστάσεις κατά τη διάρκεια της δεκαετίας του '90. Η δαπάνη στις εφημερίδες μειώνεται δραματικά και τα εκδοτικά </a:t>
            </a:r>
            <a:r>
              <a:rPr lang="el-GR" dirty="0" smtClean="0"/>
              <a:t>συγκροτήματα </a:t>
            </a:r>
            <a:r>
              <a:rPr lang="el-GR" dirty="0"/>
              <a:t>αντιμετωπίζουν σοβαρά προβλήματα επιβίωσης, τόσο στην Ελλάδα, όσο και στο </a:t>
            </a:r>
            <a:r>
              <a:rPr lang="el-GR" dirty="0" smtClean="0"/>
              <a:t>εξωτερικό</a:t>
            </a:r>
            <a:endParaRPr lang="el-GR" dirty="0"/>
          </a:p>
          <a:p>
            <a:pPr lvl="1"/>
            <a:r>
              <a:rPr lang="el-GR" dirty="0" smtClean="0"/>
              <a:t>Κάτω </a:t>
            </a:r>
            <a:r>
              <a:rPr lang="el-GR" dirty="0"/>
              <a:t>από την πίεση των ηλεκτρονικών μέσων, παρατηρείται μείωση του αριθμού των </a:t>
            </a:r>
            <a:r>
              <a:rPr lang="el-GR" dirty="0" smtClean="0"/>
              <a:t>περιοδικών </a:t>
            </a:r>
            <a:r>
              <a:rPr lang="el-GR" dirty="0"/>
              <a:t>γενικού ενδιαφέροντος και παράλληλη αύξηση των κλαδικών περιοδικών.</a:t>
            </a:r>
          </a:p>
          <a:p>
            <a:pPr lvl="1"/>
            <a:r>
              <a:rPr lang="el-GR" dirty="0" smtClean="0"/>
              <a:t>Παρατηρείται </a:t>
            </a:r>
            <a:r>
              <a:rPr lang="el-GR" dirty="0"/>
              <a:t>σημαντική αύξηση της δορυφορικής και καλωδιακής τηλεόρασης σε </a:t>
            </a:r>
            <a:r>
              <a:rPr lang="el-GR" dirty="0" smtClean="0"/>
              <a:t>παγκόσμιο </a:t>
            </a:r>
            <a:r>
              <a:rPr lang="el-GR" dirty="0"/>
              <a:t>επίπεδο, γεγονός που δίνει ώθηση στην παγκόσμια διανομή τηλεοπτικών προγραμμάτων και διαφήμισης. </a:t>
            </a:r>
          </a:p>
          <a:p>
            <a:endParaRPr lang="el-GR" dirty="0"/>
          </a:p>
        </p:txBody>
      </p:sp>
    </p:spTree>
    <p:extLst>
      <p:ext uri="{BB962C8B-B14F-4D97-AF65-F5344CB8AC3E}">
        <p14:creationId xmlns:p14="http://schemas.microsoft.com/office/powerpoint/2010/main" val="150129136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Η αποτελεσματική έρευνα </a:t>
            </a:r>
            <a:r>
              <a:rPr lang="el-GR" dirty="0" err="1"/>
              <a:t>marketing</a:t>
            </a:r>
            <a:r>
              <a:rPr lang="el-GR" dirty="0"/>
              <a:t> περιλαμβάνει τα εξής στάδια:</a:t>
            </a:r>
          </a:p>
          <a:p>
            <a:pPr lvl="1"/>
            <a:r>
              <a:rPr lang="el-GR" dirty="0" smtClean="0"/>
              <a:t>Κάθε </a:t>
            </a:r>
            <a:r>
              <a:rPr lang="el-GR" dirty="0"/>
              <a:t>εταιρία ψάχνει νέους τρόπους ώστε να εξυπηρετεί τους πελάτες της. </a:t>
            </a:r>
          </a:p>
          <a:p>
            <a:pPr lvl="1"/>
            <a:r>
              <a:rPr lang="el-GR" dirty="0" smtClean="0"/>
              <a:t>Ορισμός </a:t>
            </a:r>
            <a:r>
              <a:rPr lang="el-GR" dirty="0"/>
              <a:t>του προβλήματος και των στόχων της έρευνας</a:t>
            </a:r>
          </a:p>
          <a:p>
            <a:pPr lvl="1"/>
            <a:r>
              <a:rPr lang="el-GR" dirty="0" smtClean="0"/>
              <a:t>Κατάστρωση </a:t>
            </a:r>
            <a:r>
              <a:rPr lang="el-GR" dirty="0"/>
              <a:t>του σχεδίου της έρευνας </a:t>
            </a:r>
          </a:p>
          <a:p>
            <a:pPr lvl="1"/>
            <a:r>
              <a:rPr lang="el-GR" dirty="0" smtClean="0"/>
              <a:t>Συλλογή </a:t>
            </a:r>
            <a:r>
              <a:rPr lang="el-GR" dirty="0"/>
              <a:t>των πληροφοριών</a:t>
            </a:r>
          </a:p>
          <a:p>
            <a:pPr lvl="1"/>
            <a:r>
              <a:rPr lang="el-GR" dirty="0" smtClean="0"/>
              <a:t>Ανάλυση </a:t>
            </a:r>
            <a:r>
              <a:rPr lang="el-GR" dirty="0"/>
              <a:t>των πληροφοριών </a:t>
            </a:r>
          </a:p>
          <a:p>
            <a:pPr lvl="1"/>
            <a:r>
              <a:rPr lang="el-GR" dirty="0" smtClean="0"/>
              <a:t>Παρουσίαση </a:t>
            </a:r>
            <a:r>
              <a:rPr lang="el-GR" dirty="0"/>
              <a:t>των ευρημάτων</a:t>
            </a:r>
          </a:p>
          <a:p>
            <a:pPr lvl="1"/>
            <a:r>
              <a:rPr lang="el-GR" dirty="0" smtClean="0"/>
              <a:t>Λήψη </a:t>
            </a:r>
            <a:r>
              <a:rPr lang="el-GR" dirty="0"/>
              <a:t>της απόφασης</a:t>
            </a:r>
          </a:p>
          <a:p>
            <a:endParaRPr lang="el-GR" dirty="0"/>
          </a:p>
        </p:txBody>
      </p:sp>
    </p:spTree>
    <p:extLst>
      <p:ext uri="{BB962C8B-B14F-4D97-AF65-F5344CB8AC3E}">
        <p14:creationId xmlns:p14="http://schemas.microsoft.com/office/powerpoint/2010/main" val="413075325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Διαφημιστικές πρακτικές και σημειωτικές έννοιες</a:t>
            </a:r>
            <a:endParaRPr lang="el-GR" dirty="0"/>
          </a:p>
        </p:txBody>
      </p:sp>
      <p:sp>
        <p:nvSpPr>
          <p:cNvPr id="3" name="Θέση περιεχομένου 2"/>
          <p:cNvSpPr>
            <a:spLocks noGrp="1"/>
          </p:cNvSpPr>
          <p:nvPr>
            <p:ph idx="1"/>
          </p:nvPr>
        </p:nvSpPr>
        <p:spPr/>
        <p:txBody>
          <a:bodyPr/>
          <a:lstStyle/>
          <a:p>
            <a:r>
              <a:rPr lang="el-GR" dirty="0"/>
              <a:t>1. Η μεταφορά</a:t>
            </a:r>
          </a:p>
          <a:p>
            <a:r>
              <a:rPr lang="el-GR" dirty="0"/>
              <a:t>2. Η μετωνυμία</a:t>
            </a:r>
          </a:p>
          <a:p>
            <a:r>
              <a:rPr lang="el-GR" dirty="0"/>
              <a:t>3. Το παράδοξο</a:t>
            </a:r>
          </a:p>
          <a:p>
            <a:r>
              <a:rPr lang="el-GR" dirty="0"/>
              <a:t>4. Το φοβικό μήνυμα</a:t>
            </a:r>
          </a:p>
          <a:p>
            <a:endParaRPr lang="el-GR" dirty="0"/>
          </a:p>
        </p:txBody>
      </p:sp>
    </p:spTree>
    <p:extLst>
      <p:ext uri="{BB962C8B-B14F-4D97-AF65-F5344CB8AC3E}">
        <p14:creationId xmlns:p14="http://schemas.microsoft.com/office/powerpoint/2010/main" val="76977336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Σλόγκαν</a:t>
            </a:r>
            <a:endParaRPr lang="el-GR" dirty="0"/>
          </a:p>
        </p:txBody>
      </p:sp>
      <p:sp>
        <p:nvSpPr>
          <p:cNvPr id="3" name="Θέση περιεχομένου 2"/>
          <p:cNvSpPr>
            <a:spLocks noGrp="1"/>
          </p:cNvSpPr>
          <p:nvPr>
            <p:ph idx="1"/>
          </p:nvPr>
        </p:nvSpPr>
        <p:spPr/>
        <p:txBody>
          <a:bodyPr/>
          <a:lstStyle/>
          <a:p>
            <a:r>
              <a:rPr lang="el-GR" dirty="0" err="1"/>
              <a:t>Oι</a:t>
            </a:r>
            <a:r>
              <a:rPr lang="el-GR" dirty="0"/>
              <a:t> διαφημίσεις ανέκαθεν περιείχαν στα σλόγκαν τους και τ' όνομα του προϊόντος ή της </a:t>
            </a:r>
            <a:r>
              <a:rPr lang="el-GR" dirty="0" smtClean="0"/>
              <a:t>υπηρεσίας </a:t>
            </a:r>
            <a:r>
              <a:rPr lang="el-GR" dirty="0"/>
              <a:t>που διαφήμιζαν. </a:t>
            </a:r>
          </a:p>
          <a:p>
            <a:r>
              <a:rPr lang="el-GR" dirty="0"/>
              <a:t>Έτσι, νίκησαν τη μάχη με το χρόνο και έχουν παραμείνει συνδεμένες με το εκάστοτε προϊόν. </a:t>
            </a:r>
          </a:p>
          <a:p>
            <a:r>
              <a:rPr lang="el-GR" dirty="0"/>
              <a:t>Ταυτόχρονα, δημιούργησαν τα απόλυτα "σουξέ" της εποχής και έγιναν "καραμέλα" στα χείλη του κόσμου πετυχαίνοντας την ταύτισή τους με το προϊόν</a:t>
            </a:r>
            <a:r>
              <a:rPr lang="el-GR" dirty="0" smtClean="0"/>
              <a:t>.</a:t>
            </a:r>
            <a:endParaRPr lang="el-GR" dirty="0"/>
          </a:p>
        </p:txBody>
      </p:sp>
    </p:spTree>
    <p:extLst>
      <p:ext uri="{BB962C8B-B14F-4D97-AF65-F5344CB8AC3E}">
        <p14:creationId xmlns:p14="http://schemas.microsoft.com/office/powerpoint/2010/main" val="32396594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φωτογραφία</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Η </a:t>
            </a:r>
            <a:r>
              <a:rPr lang="el-GR" dirty="0"/>
              <a:t>φωτογραφική γλώσσα αποδίδει γνώσεις και συγκινησιακές φορτίσεις ταυτόχρονα. </a:t>
            </a:r>
            <a:endParaRPr lang="el-GR" dirty="0" smtClean="0"/>
          </a:p>
          <a:p>
            <a:r>
              <a:rPr lang="el-GR" dirty="0" smtClean="0"/>
              <a:t>Η </a:t>
            </a:r>
            <a:r>
              <a:rPr lang="el-GR" dirty="0"/>
              <a:t>φωτογραφία είναι το τέλειο "ανάλογο" της πραγματικότητας. </a:t>
            </a:r>
            <a:endParaRPr lang="el-GR" dirty="0" smtClean="0"/>
          </a:p>
          <a:p>
            <a:r>
              <a:rPr lang="el-GR" dirty="0" smtClean="0"/>
              <a:t>Αυτό </a:t>
            </a:r>
            <a:r>
              <a:rPr lang="el-GR" dirty="0"/>
              <a:t>που απεικονίζεται δεν είναι βέβαια το πραγματικό, όμως είναι </a:t>
            </a:r>
            <a:r>
              <a:rPr lang="el-GR" dirty="0" err="1"/>
              <a:t>ό,τι</a:t>
            </a:r>
            <a:r>
              <a:rPr lang="el-GR" dirty="0"/>
              <a:t> κοντινότερο υπάρχει προς αυτό. </a:t>
            </a:r>
            <a:endParaRPr lang="el-GR" dirty="0" smtClean="0"/>
          </a:p>
          <a:p>
            <a:r>
              <a:rPr lang="el-GR" dirty="0" smtClean="0"/>
              <a:t>Αυτό </a:t>
            </a:r>
            <a:r>
              <a:rPr lang="el-GR" dirty="0"/>
              <a:t>γιατί ανάμεσα στο αντικείμενο και την απεικόνισή του δεν χρειάζεται κάποιος "ανορθωτής", δηλαδή ένας </a:t>
            </a:r>
            <a:r>
              <a:rPr lang="el-GR" dirty="0" smtClean="0"/>
              <a:t>κώδικας</a:t>
            </a:r>
            <a:r>
              <a:rPr lang="el-GR" dirty="0"/>
              <a:t>. </a:t>
            </a:r>
            <a:endParaRPr lang="el-GR" dirty="0" smtClean="0"/>
          </a:p>
          <a:p>
            <a:r>
              <a:rPr lang="el-GR" dirty="0" smtClean="0"/>
              <a:t>Το </a:t>
            </a:r>
            <a:r>
              <a:rPr lang="el-GR" dirty="0"/>
              <a:t>φωτογραφικό μήνυμα είναι ένα μήνυμα χωρίς κώδικα, ένα μήνυμα συνεχές . </a:t>
            </a:r>
            <a:endParaRPr lang="el-GR" dirty="0" smtClean="0"/>
          </a:p>
          <a:p>
            <a:r>
              <a:rPr lang="el-GR" dirty="0" smtClean="0"/>
              <a:t>Κάτι </a:t>
            </a:r>
            <a:r>
              <a:rPr lang="el-GR" dirty="0"/>
              <a:t>τέτοιο συνεπάγεται καταρχήν ότι η φωτογραφία στερείται </a:t>
            </a:r>
            <a:r>
              <a:rPr lang="el-GR" dirty="0" err="1"/>
              <a:t>συμπαραδηλούμενου</a:t>
            </a:r>
            <a:r>
              <a:rPr lang="el-GR" dirty="0"/>
              <a:t> </a:t>
            </a:r>
            <a:r>
              <a:rPr lang="el-GR" dirty="0" smtClean="0"/>
              <a:t>μηνύματος</a:t>
            </a:r>
            <a:r>
              <a:rPr lang="el-GR" dirty="0"/>
              <a:t>. </a:t>
            </a:r>
            <a:endParaRPr lang="el-GR" dirty="0" smtClean="0"/>
          </a:p>
          <a:p>
            <a:r>
              <a:rPr lang="el-GR" dirty="0" smtClean="0"/>
              <a:t>Εξαντλείται </a:t>
            </a:r>
            <a:r>
              <a:rPr lang="el-GR" dirty="0"/>
              <a:t>στην </a:t>
            </a:r>
            <a:r>
              <a:rPr lang="el-GR" dirty="0" err="1"/>
              <a:t>καταδήλωση</a:t>
            </a:r>
            <a:r>
              <a:rPr lang="el-GR" dirty="0"/>
              <a:t>, στη ρεαλιστική, πιστή απεικόνιση, χωρίς ν' αφήνει περιθώριο για ανάπτυξη ενός "δεύτερου" μηνύματος. </a:t>
            </a:r>
          </a:p>
        </p:txBody>
      </p:sp>
    </p:spTree>
    <p:extLst>
      <p:ext uri="{BB962C8B-B14F-4D97-AF65-F5344CB8AC3E}">
        <p14:creationId xmlns:p14="http://schemas.microsoft.com/office/powerpoint/2010/main" val="139384615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έρευνα</a:t>
            </a:r>
            <a:br>
              <a:rPr lang="el-GR" dirty="0"/>
            </a:br>
            <a:endParaRPr lang="el-GR" dirty="0"/>
          </a:p>
        </p:txBody>
      </p:sp>
      <p:sp>
        <p:nvSpPr>
          <p:cNvPr id="3" name="Θέση περιεχομένου 2"/>
          <p:cNvSpPr>
            <a:spLocks noGrp="1"/>
          </p:cNvSpPr>
          <p:nvPr>
            <p:ph idx="1"/>
          </p:nvPr>
        </p:nvSpPr>
        <p:spPr/>
        <p:txBody>
          <a:bodyPr/>
          <a:lstStyle/>
          <a:p>
            <a:r>
              <a:rPr lang="el-GR" dirty="0" smtClean="0"/>
              <a:t>Μέσω </a:t>
            </a:r>
            <a:r>
              <a:rPr lang="el-GR" dirty="0"/>
              <a:t>της σημειολογικής ανάλυσης των διαφημίσεων ερευνώνται κυρίως 4 άξονες:</a:t>
            </a:r>
          </a:p>
          <a:p>
            <a:pPr lvl="1"/>
            <a:r>
              <a:rPr lang="el-GR" dirty="0" smtClean="0"/>
              <a:t>το </a:t>
            </a:r>
            <a:r>
              <a:rPr lang="el-GR" dirty="0"/>
              <a:t>περιεχόμενο της διαφήμισης</a:t>
            </a:r>
          </a:p>
          <a:p>
            <a:pPr lvl="1"/>
            <a:r>
              <a:rPr lang="el-GR" dirty="0" smtClean="0"/>
              <a:t>ο </a:t>
            </a:r>
            <a:r>
              <a:rPr lang="el-GR" dirty="0"/>
              <a:t>τρόπος με τον οποίο η διαφήμιση επενδύει τα αγαθά με σημασία</a:t>
            </a:r>
          </a:p>
          <a:p>
            <a:pPr lvl="1"/>
            <a:r>
              <a:rPr lang="el-GR" dirty="0" smtClean="0"/>
              <a:t>ο </a:t>
            </a:r>
            <a:r>
              <a:rPr lang="el-GR" dirty="0"/>
              <a:t>αντίκτυπος της διαφήμισης στο δέκτη και</a:t>
            </a:r>
          </a:p>
          <a:p>
            <a:pPr lvl="1"/>
            <a:r>
              <a:rPr lang="el-GR" dirty="0" smtClean="0"/>
              <a:t>η </a:t>
            </a:r>
            <a:r>
              <a:rPr lang="el-GR" dirty="0"/>
              <a:t>σχέση διαφήμισης και κοινωνικής κουλτούρας.</a:t>
            </a:r>
          </a:p>
          <a:p>
            <a:endParaRPr lang="el-GR" dirty="0"/>
          </a:p>
        </p:txBody>
      </p:sp>
    </p:spTree>
    <p:extLst>
      <p:ext uri="{BB962C8B-B14F-4D97-AF65-F5344CB8AC3E}">
        <p14:creationId xmlns:p14="http://schemas.microsoft.com/office/powerpoint/2010/main" val="33261448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απεικόνιση των γυναικών</a:t>
            </a:r>
            <a:br>
              <a:rPr lang="el-GR" dirty="0"/>
            </a:b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Στη </a:t>
            </a:r>
            <a:r>
              <a:rPr lang="el-GR" dirty="0"/>
              <a:t>σημερινή φάση της οικονομικής εξέλιξης, στις διαφημίσεις, το ηλικιακό φάσμα στο οποίο κινείται η πλειοψηφία των γυναικείων μοντέλων είναι από 20-30 ετών. </a:t>
            </a:r>
            <a:endParaRPr lang="el-GR" dirty="0" smtClean="0"/>
          </a:p>
          <a:p>
            <a:r>
              <a:rPr lang="el-GR" dirty="0" smtClean="0"/>
              <a:t>Η </a:t>
            </a:r>
            <a:r>
              <a:rPr lang="el-GR" dirty="0"/>
              <a:t>νεότητα αποτελούσε και εξακολουθεί ν' αποτελεί τη θεμελιώδη αντίληψη για την ομορφιά. Φαίνεται, όμως, ότι από τον κόσμο της διαφήμισης έχει εξοστρακιστεί η ομάδα των μεσήλικων γυναικών, αφού σε καμιά περίπτωση δεν προβάλλεται ηλικία άνω των 40 ετών. </a:t>
            </a:r>
            <a:endParaRPr lang="el-GR" dirty="0" smtClean="0"/>
          </a:p>
          <a:p>
            <a:r>
              <a:rPr lang="el-GR" dirty="0" smtClean="0"/>
              <a:t>Ως </a:t>
            </a:r>
            <a:r>
              <a:rPr lang="el-GR" dirty="0"/>
              <a:t>προς τα χαρακτηριστικά της μορφής, δίνεται ελαφρύ προβάδισμα στο μεσογειακό τύπο γυναίκας, με λευκή επιδερμίδα και καστανά μαλλιά (πάνω ή κάτω από το ύψος του ώμου / με κότσο ή να καλύπτουν μέρος του προσώπου) και μάτια περισσότερο σκουρόχρωμα παρά ανοιχτόχρωμα. </a:t>
            </a:r>
            <a:endParaRPr lang="el-GR" dirty="0" smtClean="0"/>
          </a:p>
          <a:p>
            <a:r>
              <a:rPr lang="el-GR" dirty="0" smtClean="0"/>
              <a:t>Η </a:t>
            </a:r>
            <a:r>
              <a:rPr lang="el-GR" dirty="0"/>
              <a:t>επιλογή αυτή μπορεί εύκολα να εξηγηθεί, καθώς τα προβαλλόμενα πρότυπα πρέπει να έχουν αναφορές στα χαρακτηριστικά του καταναλωτικού κοινού της χώρας στην οποία προβάλλονται. </a:t>
            </a:r>
            <a:endParaRPr lang="el-GR" dirty="0" smtClean="0"/>
          </a:p>
          <a:p>
            <a:r>
              <a:rPr lang="el-GR" dirty="0" smtClean="0"/>
              <a:t>Οι </a:t>
            </a:r>
            <a:r>
              <a:rPr lang="el-GR" dirty="0"/>
              <a:t>άνθρωποι έλκονται από την ίδια τους την εικόνα κατά τρόπο ναρκισσιστικό. </a:t>
            </a:r>
            <a:r>
              <a:rPr lang="el-GR" dirty="0" err="1" smtClean="0"/>
              <a:t>Γι’αυτό</a:t>
            </a:r>
            <a:r>
              <a:rPr lang="el-GR" dirty="0"/>
              <a:t>, </a:t>
            </a:r>
            <a:r>
              <a:rPr lang="el-GR" dirty="0" smtClean="0"/>
              <a:t>αναζητούν </a:t>
            </a:r>
            <a:r>
              <a:rPr lang="el-GR" dirty="0"/>
              <a:t>στα μοντέλα των διαφημίσεων -όσο ασυναγώνιστα κι αν δείχνουν- κάτι το οικείο, </a:t>
            </a:r>
            <a:r>
              <a:rPr lang="el-GR" dirty="0" smtClean="0"/>
              <a:t>βλέποντας </a:t>
            </a:r>
            <a:r>
              <a:rPr lang="el-GR" dirty="0"/>
              <a:t>κατά κάποιον τρόπο τον εαυτό τους σ' ένα είδος εξωραϊστικού καθρέφτη .</a:t>
            </a:r>
          </a:p>
          <a:p>
            <a:r>
              <a:rPr lang="el-GR" dirty="0"/>
              <a:t>Επίσης, παρατηρούμε ότι τα πλάνα με μοντέλα γυναίκες είναι πορτραίτα (μόνο πρόσωπο) κάτι που αποφεύγεται στους άνδρες μοντέλα. </a:t>
            </a:r>
          </a:p>
          <a:p>
            <a:endParaRPr lang="el-GR" dirty="0"/>
          </a:p>
          <a:p>
            <a:endParaRPr lang="el-GR" dirty="0"/>
          </a:p>
        </p:txBody>
      </p:sp>
    </p:spTree>
    <p:extLst>
      <p:ext uri="{BB962C8B-B14F-4D97-AF65-F5344CB8AC3E}">
        <p14:creationId xmlns:p14="http://schemas.microsoft.com/office/powerpoint/2010/main" val="18358450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απεικόνιση των ανδρών</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Αποφεύγονται </a:t>
            </a:r>
            <a:r>
              <a:rPr lang="el-GR" dirty="0"/>
              <a:t>τα κοντινά στο πρόσωπο και τις λεπτομέρειές του. </a:t>
            </a:r>
          </a:p>
          <a:p>
            <a:r>
              <a:rPr lang="el-GR" dirty="0"/>
              <a:t>Ο άνδρας παρουσιάζεται στο σύνολό του και κυρίως ως τη μέση. </a:t>
            </a:r>
          </a:p>
          <a:p>
            <a:r>
              <a:rPr lang="el-GR" dirty="0"/>
              <a:t>Ιδιαίτερη έμφαση μάλιστα δίνεται στο ανδρικό στέρνο, που, σε πολλές περιπτώσεις είναι </a:t>
            </a:r>
            <a:r>
              <a:rPr lang="el-GR" dirty="0" smtClean="0"/>
              <a:t>γυμνό</a:t>
            </a:r>
            <a:r>
              <a:rPr lang="el-GR" dirty="0"/>
              <a:t>, φέροντας έντονες </a:t>
            </a:r>
            <a:r>
              <a:rPr lang="el-GR" dirty="0" err="1"/>
              <a:t>συμπαραδηλώσεις</a:t>
            </a:r>
            <a:r>
              <a:rPr lang="el-GR" dirty="0"/>
              <a:t> αρρενωπότητας, σταθερότητας και δυναμισμού.</a:t>
            </a:r>
          </a:p>
          <a:p>
            <a:r>
              <a:rPr lang="el-GR" dirty="0"/>
              <a:t>Συγκριτικά με τις γυναίκες, οι άνδρες έχουν ηλικία κυρίως 30-40 ετών, ενώ αξιοπρόσεκτη </a:t>
            </a:r>
            <a:r>
              <a:rPr lang="el-GR" dirty="0" smtClean="0"/>
              <a:t>παρουσία </a:t>
            </a:r>
            <a:r>
              <a:rPr lang="el-GR" dirty="0"/>
              <a:t>διατηρεί η ηλικία άνω των 40-50 ετών. Γιατί, τονίζεται η ωριμότητα και η εμπειρία. </a:t>
            </a:r>
          </a:p>
          <a:p>
            <a:r>
              <a:rPr lang="el-GR" dirty="0"/>
              <a:t>Κυριαρχεί το στυλ του γιάπη, (με γραβάτα ακόμα και σε μη επίσημη ενδυμασία), καθώς και η σοβαρή, δυναμική ως και επιθετική έκφραση. </a:t>
            </a:r>
          </a:p>
          <a:p>
            <a:endParaRPr lang="el-GR" dirty="0"/>
          </a:p>
        </p:txBody>
      </p:sp>
    </p:spTree>
    <p:extLst>
      <p:ext uri="{BB962C8B-B14F-4D97-AF65-F5344CB8AC3E}">
        <p14:creationId xmlns:p14="http://schemas.microsoft.com/office/powerpoint/2010/main" val="4095671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dirty="0"/>
              <a:t>Η χορηγία θεωρείται μεταξύ των μεθόδων συγκαλυμμένης ή έμμεσης διαφήμισης  που υπάγονται στη γενικότερη απαγόρευση της συγκαλυμμένης διαφήμισης. </a:t>
            </a:r>
          </a:p>
          <a:p>
            <a:r>
              <a:rPr lang="el-GR" dirty="0"/>
              <a:t>Ωστόσο, η χορηγία, εφόσον τηρούνται κανόνες αποφυγής του συγκαλυμμένου χαρακτήρα της ως </a:t>
            </a:r>
            <a:r>
              <a:rPr lang="el-GR" dirty="0" smtClean="0"/>
              <a:t>διαφήμισης </a:t>
            </a:r>
            <a:r>
              <a:rPr lang="el-GR" dirty="0"/>
              <a:t>προϊόντων ή υπηρεσιών του χορηγού, αποτελεί πρακτική που εφαρμόζεται τόσο σε διεθνές όσο και σ' εθνικό επίπεδο .</a:t>
            </a:r>
          </a:p>
          <a:p>
            <a:r>
              <a:rPr lang="el-GR" dirty="0" smtClean="0"/>
              <a:t>Η </a:t>
            </a:r>
            <a:r>
              <a:rPr lang="el-GR" dirty="0"/>
              <a:t>σύμβαση χορηγίας διακρίνεται με βάση το επαχθές ή μη του χαραχτήρα της σε ανταποδοτική και </a:t>
            </a:r>
            <a:r>
              <a:rPr lang="el-GR" dirty="0" err="1"/>
              <a:t>δωρεοδοτική</a:t>
            </a:r>
            <a:r>
              <a:rPr lang="el-GR" dirty="0"/>
              <a:t>:</a:t>
            </a:r>
          </a:p>
          <a:p>
            <a:pPr lvl="1"/>
            <a:r>
              <a:rPr lang="el-GR" dirty="0" smtClean="0"/>
              <a:t>Ανταποδοτική </a:t>
            </a:r>
            <a:r>
              <a:rPr lang="el-GR" dirty="0"/>
              <a:t>χορηγία υπάρχει όταν ο χορηγός υπόσχεται την παροχή συγκεκριμένης υποστήριξης στο χορηγούμενο για την παραγωγή προϊόντος θεάματος έναντι ανταλλάγματος που συνίσταται στην αυτοπροβολή του, μέσω των δραστηριοτήτων του χορηγούμενου (δέκτη της χορηγίας) που </a:t>
            </a:r>
            <a:r>
              <a:rPr lang="el-GR" dirty="0" smtClean="0"/>
              <a:t>χρηματοδοτεί </a:t>
            </a:r>
            <a:r>
              <a:rPr lang="el-GR" dirty="0"/>
              <a:t>.</a:t>
            </a:r>
          </a:p>
          <a:p>
            <a:pPr lvl="1"/>
            <a:r>
              <a:rPr lang="el-GR" dirty="0" err="1" smtClean="0"/>
              <a:t>Δωρεοδοτική</a:t>
            </a:r>
            <a:r>
              <a:rPr lang="el-GR" dirty="0" smtClean="0"/>
              <a:t> </a:t>
            </a:r>
            <a:r>
              <a:rPr lang="el-GR" dirty="0"/>
              <a:t>ή χαριστική χορηγία υπάρχει όταν ο χορηγός υπόσχεται στο χορηγούμενο την </a:t>
            </a:r>
            <a:r>
              <a:rPr lang="el-GR" dirty="0" smtClean="0"/>
              <a:t>παροχή </a:t>
            </a:r>
            <a:r>
              <a:rPr lang="el-GR" dirty="0"/>
              <a:t>συγκεκριμένης υποστήριξης, οικονομικής ή άλλης, για την παραγωγή προϊόντος θεάματος, χωρίς </a:t>
            </a:r>
            <a:r>
              <a:rPr lang="el-GR" dirty="0" smtClean="0"/>
              <a:t>αντάλλαγμα </a:t>
            </a:r>
            <a:r>
              <a:rPr lang="el-GR" dirty="0"/>
              <a:t>από το χορηγούμενο. Είναι η σύμβαση </a:t>
            </a:r>
            <a:r>
              <a:rPr lang="el-GR" dirty="0" err="1"/>
              <a:t>sponsoring</a:t>
            </a:r>
            <a:r>
              <a:rPr lang="el-GR" dirty="0"/>
              <a:t> </a:t>
            </a:r>
            <a:r>
              <a:rPr lang="el-GR" dirty="0" err="1"/>
              <a:t>μαικηνιστικού</a:t>
            </a:r>
            <a:r>
              <a:rPr lang="el-GR" dirty="0"/>
              <a:t> χαρακτήρα .</a:t>
            </a:r>
          </a:p>
          <a:p>
            <a:endParaRPr lang="el-GR" dirty="0"/>
          </a:p>
        </p:txBody>
      </p:sp>
    </p:spTree>
    <p:extLst>
      <p:ext uri="{BB962C8B-B14F-4D97-AF65-F5344CB8AC3E}">
        <p14:creationId xmlns:p14="http://schemas.microsoft.com/office/powerpoint/2010/main" val="190603610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Διασημότητες στη διαφήμιση</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Παρατηρείται </a:t>
            </a:r>
            <a:r>
              <a:rPr lang="el-GR" dirty="0"/>
              <a:t>και η παρουσία διάσημων προσώπων (όπως εκπροσώπων του </a:t>
            </a:r>
            <a:r>
              <a:rPr lang="el-GR" dirty="0" err="1"/>
              <a:t>star</a:t>
            </a:r>
            <a:r>
              <a:rPr lang="el-GR" dirty="0"/>
              <a:t> </a:t>
            </a:r>
            <a:r>
              <a:rPr lang="el-GR" dirty="0" err="1"/>
              <a:t>system</a:t>
            </a:r>
            <a:r>
              <a:rPr lang="el-GR" dirty="0"/>
              <a:t>, </a:t>
            </a:r>
            <a:r>
              <a:rPr lang="el-GR" dirty="0" smtClean="0"/>
              <a:t>ηθοποιών </a:t>
            </a:r>
            <a:r>
              <a:rPr lang="el-GR" dirty="0"/>
              <a:t>και μοντέλων, καθώς και αθλητών) στη διαφήμιση ως μέσων πειθούς. </a:t>
            </a:r>
          </a:p>
          <a:p>
            <a:r>
              <a:rPr lang="el-GR" dirty="0"/>
              <a:t>Είναι δοκιμασμένη συνταγή για τους διαφημιστές να επιλέγουν διασημότητες από το χώρο του </a:t>
            </a:r>
            <a:r>
              <a:rPr lang="el-GR" dirty="0" err="1"/>
              <a:t>lifestyle</a:t>
            </a:r>
            <a:r>
              <a:rPr lang="el-GR" dirty="0"/>
              <a:t> και να χρησιμοποιούν αναγνωρίσιμα πρόσωπα, που έχουν ήδη γίνει "σημεία", από την άποψη ότι φέρουν και το "σημαίνον" (τη φυσική τους παρουσία) αλλά και το "σημαινόμενο" (κοινωνική καταξίωση, ομορφιά, επιτυχία κ.λπ.). </a:t>
            </a:r>
          </a:p>
          <a:p>
            <a:r>
              <a:rPr lang="el-GR" dirty="0"/>
              <a:t>Η </a:t>
            </a:r>
            <a:r>
              <a:rPr lang="el-GR" dirty="0" err="1"/>
              <a:t>αναγνωρισιμότητα</a:t>
            </a:r>
            <a:r>
              <a:rPr lang="el-GR" dirty="0"/>
              <a:t> αποτελεί συλλογική φαντασίωση  στην κοινωνική συνείδηση.</a:t>
            </a:r>
          </a:p>
          <a:p>
            <a:r>
              <a:rPr lang="el-GR" dirty="0" smtClean="0"/>
              <a:t>Πρόκειται </a:t>
            </a:r>
            <a:r>
              <a:rPr lang="el-GR" dirty="0"/>
              <a:t>για την έμφυτη τάση του ατόμου να ξεχωρίσει από το σύνολο κερδίζοντας παράλληλα την αποδοχή από το τελευταίο, ν' αποκτήσει, δηλαδή, ισχυρή κοινωνική ταυτότητα. </a:t>
            </a:r>
          </a:p>
          <a:p>
            <a:r>
              <a:rPr lang="el-GR" dirty="0"/>
              <a:t>Οι άνθρωποι, που έχουν κατακτήσει αυτό το επίπεδο καταξίωσης, εξ ορισμού κερδίζουν την εμπιστοσύνη του καταναλωτικού κοινού, όταν κληθούν για να προωθήσουν ένα προϊόν.</a:t>
            </a:r>
          </a:p>
          <a:p>
            <a:r>
              <a:rPr lang="el-GR" dirty="0"/>
              <a:t>Τα κριτήρια αυτής της επιτυχίας και της κοινωνικής καταξίωσης ποικίλουν διαχρονικά. </a:t>
            </a:r>
          </a:p>
          <a:p>
            <a:endParaRPr lang="el-GR" dirty="0"/>
          </a:p>
        </p:txBody>
      </p:sp>
    </p:spTree>
    <p:extLst>
      <p:ext uri="{BB962C8B-B14F-4D97-AF65-F5344CB8AC3E}">
        <p14:creationId xmlns:p14="http://schemas.microsoft.com/office/powerpoint/2010/main" val="320297246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απεικόνιση ζευγαριών</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smtClean="0"/>
              <a:t>Οι </a:t>
            </a:r>
            <a:r>
              <a:rPr lang="el-GR" dirty="0"/>
              <a:t>ρόλοι των δύο φύλων στη διαφήμιση προσομοιάζουν με τη σχέση γονέα - παιδιού, όπου ο άνδρας εμφανίζει μια σταθερότητα και διαθέτει ένα στιβαρό προφίλ ως </a:t>
            </a:r>
            <a:r>
              <a:rPr lang="el-GR" dirty="0" smtClean="0"/>
              <a:t>καθοδηγητής</a:t>
            </a:r>
            <a:endParaRPr lang="el-GR" dirty="0"/>
          </a:p>
          <a:p>
            <a:r>
              <a:rPr lang="el-GR" dirty="0"/>
              <a:t>Ενώ η γυναίκα μοιάζει να επαναπαύεται στις κινήσεις του, εκδηλώνοντας μια συμπεριφορά άβουλου παιδιού. </a:t>
            </a:r>
            <a:r>
              <a:rPr lang="el-GR" dirty="0" smtClean="0"/>
              <a:t> </a:t>
            </a:r>
            <a:endParaRPr lang="el-GR" dirty="0"/>
          </a:p>
          <a:p>
            <a:r>
              <a:rPr lang="el-GR" dirty="0"/>
              <a:t>Η γυναίκα φαίνεται να παρασύρεται πνευματικά από τη φυσική προστασία του αρσενικού, σαν να επρόκειτο να επαρκέσουν η δύναμη και η εγρήγορσή του.</a:t>
            </a:r>
          </a:p>
          <a:p>
            <a:endParaRPr lang="el-GR" dirty="0"/>
          </a:p>
        </p:txBody>
      </p:sp>
    </p:spTree>
    <p:extLst>
      <p:ext uri="{BB962C8B-B14F-4D97-AF65-F5344CB8AC3E}">
        <p14:creationId xmlns:p14="http://schemas.microsoft.com/office/powerpoint/2010/main" val="249914987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Παιδιά - Παιδικότητα</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H </a:t>
            </a:r>
            <a:r>
              <a:rPr lang="el-GR" dirty="0"/>
              <a:t>παρουσία παιδιών ή καταστάσεων που παραπέμπουν στην παιδικότητα μέσα στην εικόνα είναι αρκετά συχνή. </a:t>
            </a:r>
          </a:p>
          <a:p>
            <a:r>
              <a:rPr lang="el-GR" dirty="0"/>
              <a:t>Αν θέλετε ν' αυξήσετε την ακροαματικότητα, χρησιμοποιείστε αφειδώς παιδιά και ζώα είναι μια από τις πιο πετυχημένες αμερικανικές συνταγές. </a:t>
            </a:r>
            <a:endParaRPr lang="el-GR" dirty="0" smtClean="0"/>
          </a:p>
          <a:p>
            <a:r>
              <a:rPr lang="el-GR" dirty="0" smtClean="0"/>
              <a:t>Γιατί</a:t>
            </a:r>
            <a:r>
              <a:rPr lang="el-GR" dirty="0"/>
              <a:t>, μπροστά στη θέα του παιδιού ο θεατής παύει να νιώθει ότι απειλείται, χαλαρώνει και γίνεται πιο δεκτικός στο μήνυμα.</a:t>
            </a:r>
          </a:p>
          <a:p>
            <a:r>
              <a:rPr lang="el-GR" dirty="0"/>
              <a:t> </a:t>
            </a:r>
            <a:r>
              <a:rPr lang="el-GR" dirty="0" smtClean="0"/>
              <a:t>Η </a:t>
            </a:r>
            <a:r>
              <a:rPr lang="el-GR" dirty="0"/>
              <a:t>εικόνα του παιδιού δημιουργεί στον αναγνώστη μια έντονη συναισθηματική φόρτιση, στην οποία αναμειγνύονται αισθήματα νοσταλγίας για τη χαμένη του αθωότητα, μια τάση </a:t>
            </a:r>
            <a:r>
              <a:rPr lang="el-GR" dirty="0" smtClean="0"/>
              <a:t>προστατευτισμού </a:t>
            </a:r>
            <a:r>
              <a:rPr lang="el-GR" dirty="0"/>
              <a:t>του αδυνάτου και ανυπεράσπιστου, το περίφημο μητρικό ή αντίστοιχα πατρικό φίλτρο αλλά κυρίως έντονη τρυφερότητα και αισιόδοξη, θετική διάθεση, από την οποία, φυσικά, </a:t>
            </a:r>
            <a:r>
              <a:rPr lang="el-GR" dirty="0" smtClean="0"/>
              <a:t>επωφελείται </a:t>
            </a:r>
            <a:endParaRPr lang="el-GR" dirty="0"/>
          </a:p>
          <a:p>
            <a:endParaRPr lang="el-GR" dirty="0"/>
          </a:p>
        </p:txBody>
      </p:sp>
    </p:spTree>
    <p:extLst>
      <p:ext uri="{BB962C8B-B14F-4D97-AF65-F5344CB8AC3E}">
        <p14:creationId xmlns:p14="http://schemas.microsoft.com/office/powerpoint/2010/main" val="257606519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Πολυτέλεια</a:t>
            </a:r>
          </a:p>
        </p:txBody>
      </p:sp>
      <p:sp>
        <p:nvSpPr>
          <p:cNvPr id="3" name="Θέση περιεχομένου 2"/>
          <p:cNvSpPr>
            <a:spLocks noGrp="1"/>
          </p:cNvSpPr>
          <p:nvPr>
            <p:ph idx="1"/>
          </p:nvPr>
        </p:nvSpPr>
        <p:spPr/>
        <p:txBody>
          <a:bodyPr>
            <a:normAutofit fontScale="92500" lnSpcReduction="20000"/>
          </a:bodyPr>
          <a:lstStyle/>
          <a:p>
            <a:endParaRPr lang="el-GR" dirty="0"/>
          </a:p>
          <a:p>
            <a:r>
              <a:rPr lang="el-GR" dirty="0"/>
              <a:t>Η κατηγορία αυτή αναφέρεται στην πολυτελή διαβίωση, ακόμα κι όταν πρόκειται για </a:t>
            </a:r>
            <a:r>
              <a:rPr lang="el-GR" dirty="0" smtClean="0"/>
              <a:t>προϊόντα </a:t>
            </a:r>
            <a:r>
              <a:rPr lang="el-GR" dirty="0"/>
              <a:t>που δεν θεωρούνται πολυτελή. </a:t>
            </a:r>
          </a:p>
          <a:p>
            <a:r>
              <a:rPr lang="el-GR" dirty="0"/>
              <a:t> </a:t>
            </a:r>
            <a:r>
              <a:rPr lang="el-GR" dirty="0" smtClean="0"/>
              <a:t>Υπάρχουν </a:t>
            </a:r>
            <a:r>
              <a:rPr lang="el-GR" dirty="0"/>
              <a:t>διαφημίσεις, στις οποίες απεικονίζονται πολυτελή υλικά, όπως κοσμήματα, με το χρυσό πολλές φορές να πρωτοστατεί.</a:t>
            </a:r>
          </a:p>
          <a:p>
            <a:r>
              <a:rPr lang="el-GR" dirty="0"/>
              <a:t>Το στέμμα υποδηλώνει ευγενική καταγωγή, διάκριση, τάση επιβολής, και μεταφέρει στο </a:t>
            </a:r>
            <a:r>
              <a:rPr lang="el-GR" dirty="0" smtClean="0"/>
              <a:t>φανταστικό </a:t>
            </a:r>
            <a:r>
              <a:rPr lang="el-GR" dirty="0"/>
              <a:t>κόσμου του παραμυθιού και του ονείρου.</a:t>
            </a:r>
          </a:p>
          <a:p>
            <a:r>
              <a:rPr lang="el-GR" dirty="0" smtClean="0"/>
              <a:t>Υπάρχουν </a:t>
            </a:r>
            <a:r>
              <a:rPr lang="el-GR" dirty="0"/>
              <a:t>αρκετές "λαμπερές" διαφημίσεις, όπου οι πρωταγωνιστές (όλοι άνδρες) επιδίδονται σε πολυτελή σπορ, μη "λαϊκά" και ακριβά (τένις, </a:t>
            </a:r>
            <a:r>
              <a:rPr lang="el-GR" dirty="0" err="1"/>
              <a:t>formula</a:t>
            </a:r>
            <a:r>
              <a:rPr lang="el-GR" dirty="0"/>
              <a:t> 1, ιστιοπλοΐα, κ.λπ.), που επιδιώκουν μέσω του αθλητισμού ν' αναδείξουν μια εξευγενισμένη ελίτ στην οποία ο μέσος καταναλωτής θα ήθελε να εισέλθει και να εγκατασταθεί.</a:t>
            </a:r>
          </a:p>
          <a:p>
            <a:endParaRPr lang="el-GR" dirty="0"/>
          </a:p>
          <a:p>
            <a:endParaRPr lang="el-GR" dirty="0"/>
          </a:p>
        </p:txBody>
      </p:sp>
    </p:spTree>
    <p:extLst>
      <p:ext uri="{BB962C8B-B14F-4D97-AF65-F5344CB8AC3E}">
        <p14:creationId xmlns:p14="http://schemas.microsoft.com/office/powerpoint/2010/main" val="101080439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Φύση - Φυσική ζωή</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smtClean="0"/>
              <a:t>Στην </a:t>
            </a:r>
            <a:r>
              <a:rPr lang="el-GR" dirty="0"/>
              <a:t>κατηγορία αυτή το προϊόν συνδέεται με συμβολικά στοιχεία της υπαίθρου, της από-αστικοποιημένης φιλοσοφίας ζωής και της αναζήτησης της ποιότητας μέσα από τη φύση και τα αγαθά που προσφέρει.</a:t>
            </a:r>
          </a:p>
          <a:p>
            <a:r>
              <a:rPr lang="el-GR" dirty="0" smtClean="0"/>
              <a:t>συμπληρώματα </a:t>
            </a:r>
            <a:r>
              <a:rPr lang="el-GR" dirty="0"/>
              <a:t>διατροφής</a:t>
            </a:r>
            <a:r>
              <a:rPr lang="el-GR" dirty="0" smtClean="0"/>
              <a:t>.</a:t>
            </a:r>
          </a:p>
          <a:p>
            <a:r>
              <a:rPr lang="el-GR" dirty="0" smtClean="0"/>
              <a:t>Βιταμίνες</a:t>
            </a:r>
          </a:p>
          <a:p>
            <a:r>
              <a:rPr lang="el-GR" dirty="0" smtClean="0"/>
              <a:t>Κοινωνικά μηνύματα</a:t>
            </a:r>
            <a:endParaRPr lang="el-GR" dirty="0"/>
          </a:p>
          <a:p>
            <a:endParaRPr lang="el-GR" dirty="0"/>
          </a:p>
        </p:txBody>
      </p:sp>
    </p:spTree>
    <p:extLst>
      <p:ext uri="{BB962C8B-B14F-4D97-AF65-F5344CB8AC3E}">
        <p14:creationId xmlns:p14="http://schemas.microsoft.com/office/powerpoint/2010/main" val="201190609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Το λεκτικό μήνυμα</a:t>
            </a:r>
            <a:br>
              <a:rPr lang="el-GR" dirty="0"/>
            </a:br>
            <a:endParaRPr lang="el-GR" dirty="0"/>
          </a:p>
        </p:txBody>
      </p:sp>
      <p:sp>
        <p:nvSpPr>
          <p:cNvPr id="3" name="Θέση περιεχομένου 2"/>
          <p:cNvSpPr>
            <a:spLocks noGrp="1"/>
          </p:cNvSpPr>
          <p:nvPr>
            <p:ph idx="1"/>
          </p:nvPr>
        </p:nvSpPr>
        <p:spPr/>
        <p:txBody>
          <a:bodyPr>
            <a:normAutofit fontScale="70000" lnSpcReduction="20000"/>
          </a:bodyPr>
          <a:lstStyle/>
          <a:p>
            <a:r>
              <a:rPr lang="el-GR" sz="2600" dirty="0" smtClean="0"/>
              <a:t>Σχετικά </a:t>
            </a:r>
            <a:r>
              <a:rPr lang="el-GR" sz="2600" dirty="0"/>
              <a:t>με τη γραμματική των διαφημιστικών κειμένων, γίνεται εκτεταμένη χρήση του </a:t>
            </a:r>
            <a:r>
              <a:rPr lang="el-GR" sz="2600" dirty="0" smtClean="0"/>
              <a:t>ενεστώτα </a:t>
            </a:r>
            <a:r>
              <a:rPr lang="el-GR" sz="2600" dirty="0"/>
              <a:t>χρόνου. Γιατί, αυτό προσδίδει στη διαφήμιση την έννοια της διάρκειας και την κάνει ν' </a:t>
            </a:r>
            <a:r>
              <a:rPr lang="el-GR" sz="2600" dirty="0" smtClean="0"/>
              <a:t>αναφέρεται </a:t>
            </a:r>
            <a:r>
              <a:rPr lang="el-GR" sz="2600" dirty="0"/>
              <a:t>άμεσα στο παρόν. </a:t>
            </a:r>
          </a:p>
          <a:p>
            <a:r>
              <a:rPr lang="el-GR" sz="2600" dirty="0"/>
              <a:t>Αλλά και η χρήση της προστακτικής γίνεται με την έννοια της σύστασης  και όχι της </a:t>
            </a:r>
            <a:r>
              <a:rPr lang="el-GR" sz="2600" dirty="0" smtClean="0"/>
              <a:t>προσταγής </a:t>
            </a:r>
            <a:r>
              <a:rPr lang="el-GR" sz="2600" dirty="0"/>
              <a:t>.</a:t>
            </a:r>
          </a:p>
          <a:p>
            <a:r>
              <a:rPr lang="el-GR" sz="2600" dirty="0"/>
              <a:t>Οι πιο πολλές διαφημίσεις επιχειρούν να μιμηθούν τον προφορικό λόγο, για να παρουσιάσουν το διαφημιστικό κείμενο "ως φυσική και όχι ως προσχεδιασμένη επικοινωνία (όπως πράγματι </a:t>
            </a:r>
            <a:r>
              <a:rPr lang="el-GR" sz="2600" dirty="0" smtClean="0"/>
              <a:t>είναι</a:t>
            </a:r>
            <a:r>
              <a:rPr lang="el-GR" sz="2600" dirty="0"/>
              <a:t>)".</a:t>
            </a:r>
          </a:p>
          <a:p>
            <a:r>
              <a:rPr lang="el-GR" sz="2600" dirty="0"/>
              <a:t>Έτσι, οι περισσότερο χρησιμοποιούμενες λέξεις είναι "νέο", "καινούργιο", "καινοτομία" και "επανάσταση", που λεκτικά επιχειρούν να αιχμαλωτίσουν το ενδιαφέρον του αναγνώστη και να τον ωθήσουν να προτιμήσει το διαφημιζόμενο προϊόν μέσα από τη σωρεία των αγαθών, που </a:t>
            </a:r>
            <a:r>
              <a:rPr lang="el-GR" sz="2600" dirty="0" smtClean="0"/>
              <a:t>προσφέρονται</a:t>
            </a:r>
            <a:r>
              <a:rPr lang="el-GR" sz="2600" dirty="0"/>
              <a:t>.</a:t>
            </a:r>
          </a:p>
          <a:p>
            <a:r>
              <a:rPr lang="el-GR" sz="2600" dirty="0"/>
              <a:t>Επίσης χρησιμοποιούνται οι λέξεις "μόνιμης λύσης" "για μια ζωή", (π.χ. ινστιτούτα αισθητικής αδυνατίσματος και ομορφιάς, εμφύτευσης μαλλιών), που δημιουργούν ένα αίσθημα μονιμότητας και σιγουριάς στον αναγνώστη.</a:t>
            </a:r>
          </a:p>
          <a:p>
            <a:r>
              <a:rPr lang="el-GR" sz="2600" dirty="0"/>
              <a:t>Ακόμη εμφανίζονται λέξεις που αντιπροσωπεύουν κυρίως ερωτικά συναισθήματα, όπως "</a:t>
            </a:r>
            <a:r>
              <a:rPr lang="el-GR" sz="2600" dirty="0" smtClean="0"/>
              <a:t>πάθος</a:t>
            </a:r>
            <a:r>
              <a:rPr lang="el-GR" sz="2600" dirty="0"/>
              <a:t>", "έρωτας", "πειρασμός", "κόλαση", που επιδιώκουν να κάνουν αυτόματα το προϊόν ερωτικό αντικείμενο και άρα επιθυμητό.</a:t>
            </a:r>
          </a:p>
          <a:p>
            <a:endParaRPr lang="el-GR" dirty="0"/>
          </a:p>
        </p:txBody>
      </p:sp>
    </p:spTree>
    <p:extLst>
      <p:ext uri="{BB962C8B-B14F-4D97-AF65-F5344CB8AC3E}">
        <p14:creationId xmlns:p14="http://schemas.microsoft.com/office/powerpoint/2010/main" val="146394706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Διαδικτυακή διαφήμιση</a:t>
            </a:r>
            <a:endParaRPr lang="el-GR" dirty="0"/>
          </a:p>
        </p:txBody>
      </p:sp>
      <p:sp>
        <p:nvSpPr>
          <p:cNvPr id="3" name="Θέση περιεχομένου 2"/>
          <p:cNvSpPr>
            <a:spLocks noGrp="1"/>
          </p:cNvSpPr>
          <p:nvPr>
            <p:ph idx="1"/>
          </p:nvPr>
        </p:nvSpPr>
        <p:spPr/>
        <p:txBody>
          <a:bodyPr>
            <a:normAutofit/>
          </a:bodyPr>
          <a:lstStyle/>
          <a:p>
            <a:r>
              <a:rPr lang="el-GR" dirty="0"/>
              <a:t>Η σημαντικότητα του ως διαφημιστικού μέσου είναι αδιαμφισβήτητη. </a:t>
            </a:r>
            <a:endParaRPr lang="el-GR" dirty="0" smtClean="0"/>
          </a:p>
          <a:p>
            <a:r>
              <a:rPr lang="el-GR" dirty="0" smtClean="0"/>
              <a:t>Ωστόσο</a:t>
            </a:r>
            <a:r>
              <a:rPr lang="el-GR" dirty="0"/>
              <a:t>, η διαφήμιση στο διαδίκτυο παρουσιάζει νέα μορφή και νέα χαρακτηριστικά σε σχέση με την διαφήμιση στα άλλα μέσα.</a:t>
            </a:r>
          </a:p>
          <a:p>
            <a:r>
              <a:rPr lang="el-GR" dirty="0"/>
              <a:t>Στην εποχή της πληροφορίας το διαδίκτυο διαδραματίζει πρωταρχικό ρόλο σε όλους τους </a:t>
            </a:r>
            <a:r>
              <a:rPr lang="el-GR" dirty="0" smtClean="0"/>
              <a:t>τομείς </a:t>
            </a:r>
            <a:r>
              <a:rPr lang="el-GR" dirty="0"/>
              <a:t>της ανθρώπινης δράσης και κυρίως της επιχειρηματικής. </a:t>
            </a:r>
            <a:endParaRPr lang="el-GR" dirty="0" smtClean="0"/>
          </a:p>
          <a:p>
            <a:endParaRPr lang="el-GR" dirty="0"/>
          </a:p>
        </p:txBody>
      </p:sp>
    </p:spTree>
    <p:extLst>
      <p:ext uri="{BB962C8B-B14F-4D97-AF65-F5344CB8AC3E}">
        <p14:creationId xmlns:p14="http://schemas.microsoft.com/office/powerpoint/2010/main" val="302572025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Πλέον είναι αναπόσπαστο στοιχείο στη ζωή του σύγχρονου ανθρώπου στις αναπτυγμένες κοινωνίες. Κατά βάση αποτελεί μέσο επικοινωνίας, μεταφοράς και διάδοσης της πληροφορίας. </a:t>
            </a:r>
            <a:endParaRPr lang="el-GR" dirty="0" smtClean="0"/>
          </a:p>
          <a:p>
            <a:r>
              <a:rPr lang="el-GR" dirty="0" smtClean="0"/>
              <a:t>Αναπτύσσεται </a:t>
            </a:r>
            <a:r>
              <a:rPr lang="el-GR" dirty="0"/>
              <a:t>με ραγδαίους ρυθμούς, γρηγορότερους από τα άλλα μέσα επικοινωνίας .</a:t>
            </a:r>
          </a:p>
          <a:p>
            <a:r>
              <a:rPr lang="el-GR" dirty="0"/>
              <a:t>Όσον αφορά τις επιχειρήσεις, πριν την εμφάνιση του διαδικτύου, η γεωγραφική απόσταση ήταν ένας παράγοντας που επηρέαζε καθοριστικά τόσο τη στρατηγική όσο και το κόστος μιας διαφήμισης. </a:t>
            </a:r>
            <a:endParaRPr lang="el-GR" dirty="0" smtClean="0"/>
          </a:p>
          <a:p>
            <a:r>
              <a:rPr lang="el-GR" dirty="0" smtClean="0"/>
              <a:t>Σήμερα</a:t>
            </a:r>
            <a:r>
              <a:rPr lang="el-GR" dirty="0"/>
              <a:t>, με τη χρήση του διαδικτύου, η γεωγραφική απόσταση είναι ένα σχετικά αδιάφορο μέγεθος.</a:t>
            </a:r>
          </a:p>
          <a:p>
            <a:endParaRPr lang="el-GR" dirty="0"/>
          </a:p>
        </p:txBody>
      </p:sp>
    </p:spTree>
    <p:extLst>
      <p:ext uri="{BB962C8B-B14F-4D97-AF65-F5344CB8AC3E}">
        <p14:creationId xmlns:p14="http://schemas.microsoft.com/office/powerpoint/2010/main" val="374780493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a:bodyPr>
          <a:lstStyle/>
          <a:p>
            <a:r>
              <a:rPr lang="el-GR" dirty="0"/>
              <a:t>Το </a:t>
            </a:r>
            <a:r>
              <a:rPr lang="el-GR" dirty="0" err="1"/>
              <a:t>internet</a:t>
            </a:r>
            <a:r>
              <a:rPr lang="el-GR" dirty="0"/>
              <a:t> έχει γίνει ένα καλό εργαλείο στις εφαρμογές της διαφήμισης, καθώς μπορεί να </a:t>
            </a:r>
            <a:r>
              <a:rPr lang="el-GR" dirty="0" smtClean="0"/>
              <a:t>απευθυνθεί </a:t>
            </a:r>
            <a:r>
              <a:rPr lang="el-GR" dirty="0"/>
              <a:t>σε ένα ευρύτερο καταναλωτικό κοινό σε σχέση με τα άλλα ΜΜΕ, με αποτέλεσμα την εύρεση περισσότερων πελατών, την αύξηση πωλήσεων και κατά συνέπεια την αύξηση κερδών και διασφάλιση της μακροχρόνιας πορείας της διαφήμισης. </a:t>
            </a:r>
            <a:endParaRPr lang="el-GR" dirty="0" smtClean="0"/>
          </a:p>
          <a:p>
            <a:r>
              <a:rPr lang="el-GR" dirty="0" smtClean="0"/>
              <a:t>Η </a:t>
            </a:r>
            <a:r>
              <a:rPr lang="el-GR" dirty="0"/>
              <a:t>διαδικτυακή διαφήμιση, λόγω της μοναδικότητας και των ιδιαίτερων χαρακτηριστικών του μέσου, έδωσε λύσεις σε σημαντικά προ-βλήματα που δημιουργήθηκαν και παγιώθηκαν από την εφαρμογή των παραδοσιακών μορφών διαφήμισης, όπως είναι ο ελάχιστος διαφημιστικός χρόνος και χώρος, το μεγάλο κόστος </a:t>
            </a:r>
            <a:r>
              <a:rPr lang="el-GR" dirty="0" smtClean="0"/>
              <a:t>παραγωγής </a:t>
            </a:r>
            <a:r>
              <a:rPr lang="el-GR" dirty="0"/>
              <a:t>και μετάδοσης, η μικρή ποσότητα μεταδιδόμενης πληροφορίας. </a:t>
            </a:r>
          </a:p>
          <a:p>
            <a:endParaRPr lang="el-GR" dirty="0"/>
          </a:p>
        </p:txBody>
      </p:sp>
    </p:spTree>
    <p:extLst>
      <p:ext uri="{BB962C8B-B14F-4D97-AF65-F5344CB8AC3E}">
        <p14:creationId xmlns:p14="http://schemas.microsoft.com/office/powerpoint/2010/main" val="173817918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Οι οργανισμοί πλέον έχουν τη δυνατότητα να διαφημίζουν τα προϊόντα και τις υπηρεσίες τους καλώντας τους πελάτες - καταναλωτές από οποιοδήποτε σημείο του πλανήτη, να δουν τα </a:t>
            </a:r>
            <a:r>
              <a:rPr lang="el-GR" dirty="0" smtClean="0"/>
              <a:t>διαφημιστικά </a:t>
            </a:r>
            <a:r>
              <a:rPr lang="el-GR" dirty="0"/>
              <a:t>τους μηνύματα όλο το 24ωρο σε αντίθεση με τα συμβατικά ηλεκτρονικά μέσα όπως η τηλεόραση, το ραδιόφωνο τα οποία εκπέμπουν κατά κύριο λόγο τοπικά και όπου το διαφημιστικό μήνυμα "στέλνεται" στον πελάτη - καταναλωτή μέσα από εκπομπές σε χρονικές στιγμές που ο καταναλωτής δεν επιθυμεί να δει και να ασχοληθεί με διαφημιστικά μηνύματα, με αποτέλεσμα να του δημιουργείται μια αρνητική διάθεση </a:t>
            </a:r>
            <a:r>
              <a:rPr lang="el-GR" dirty="0" err="1" smtClean="0"/>
              <a:t>γι’αυτά</a:t>
            </a:r>
            <a:r>
              <a:rPr lang="el-GR" dirty="0"/>
              <a:t>.</a:t>
            </a:r>
          </a:p>
          <a:p>
            <a:endParaRPr lang="el-GR" dirty="0"/>
          </a:p>
        </p:txBody>
      </p:sp>
    </p:spTree>
    <p:extLst>
      <p:ext uri="{BB962C8B-B14F-4D97-AF65-F5344CB8AC3E}">
        <p14:creationId xmlns:p14="http://schemas.microsoft.com/office/powerpoint/2010/main" val="4069655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smtClean="0"/>
              <a:t>Product </a:t>
            </a:r>
            <a:r>
              <a:rPr lang="en-US" dirty="0"/>
              <a:t>placement </a:t>
            </a:r>
            <a:br>
              <a:rPr lang="en-US" dirty="0"/>
            </a:b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Μορφή </a:t>
            </a:r>
            <a:r>
              <a:rPr lang="el-GR" dirty="0"/>
              <a:t>συγκαλυμμένης διαφήμισης αποτελεί και το </a:t>
            </a:r>
            <a:r>
              <a:rPr lang="el-GR" dirty="0" err="1"/>
              <a:t>product</a:t>
            </a:r>
            <a:r>
              <a:rPr lang="el-GR" dirty="0"/>
              <a:t> </a:t>
            </a:r>
            <a:r>
              <a:rPr lang="el-GR" dirty="0" err="1"/>
              <a:t>placement</a:t>
            </a:r>
            <a:r>
              <a:rPr lang="el-GR" dirty="0"/>
              <a:t>.</a:t>
            </a:r>
          </a:p>
          <a:p>
            <a:r>
              <a:rPr lang="el-GR" dirty="0"/>
              <a:t>Στο </a:t>
            </a:r>
            <a:r>
              <a:rPr lang="el-GR" dirty="0" err="1"/>
              <a:t>product</a:t>
            </a:r>
            <a:r>
              <a:rPr lang="el-GR" dirty="0"/>
              <a:t> </a:t>
            </a:r>
            <a:r>
              <a:rPr lang="el-GR" dirty="0" err="1"/>
              <a:t>placement</a:t>
            </a:r>
            <a:r>
              <a:rPr lang="el-GR" dirty="0"/>
              <a:t> η διαφήμιση του σχετικού προγράμματος δεν είναι άσχετη με τη φυσική ροή του προγράμματος ή της εκπομπής . </a:t>
            </a:r>
          </a:p>
          <a:p>
            <a:r>
              <a:rPr lang="el-GR" dirty="0" smtClean="0"/>
              <a:t>Στις </a:t>
            </a:r>
            <a:r>
              <a:rPr lang="el-GR" dirty="0"/>
              <a:t>περιπτώσεις του </a:t>
            </a:r>
            <a:r>
              <a:rPr lang="el-GR" dirty="0" err="1"/>
              <a:t>product</a:t>
            </a:r>
            <a:r>
              <a:rPr lang="el-GR" dirty="0"/>
              <a:t> </a:t>
            </a:r>
            <a:r>
              <a:rPr lang="el-GR" dirty="0" err="1"/>
              <a:t>placement</a:t>
            </a:r>
            <a:r>
              <a:rPr lang="el-GR" dirty="0"/>
              <a:t> η διαφήμιση δεν διασπά τη ροή του έργου ή της εκπομπής ούτε γενικά εμφανίζεται ασύνδετη με το πρόγραμμα. Αντίθετα, τοποθετούνται οι διαφημίσεις μέσα στο ίδιο το περιεχόμενο με τέτοιο τρόπο ώστε ο χρήστης-θεατής να μην μπορεί να τις αποφύγει . </a:t>
            </a:r>
            <a:endParaRPr lang="el-GR" dirty="0" smtClean="0"/>
          </a:p>
          <a:p>
            <a:r>
              <a:rPr lang="el-GR" dirty="0" smtClean="0"/>
              <a:t>Η διαφήμιση </a:t>
            </a:r>
            <a:r>
              <a:rPr lang="el-GR" dirty="0"/>
              <a:t>που παρεμβάλλεται γίνεται περισσότερο φυσική όταν πρόκειται για τυποποιημένα προϊόντα </a:t>
            </a:r>
            <a:r>
              <a:rPr lang="el-GR" dirty="0" smtClean="0"/>
              <a:t>καθημερινής </a:t>
            </a:r>
            <a:r>
              <a:rPr lang="el-GR" dirty="0"/>
              <a:t>χρήσης γνωστά από το σήμα της επιχείρησης . Το αθέμιτο μιας τέτοιας μορφής διαφήμισης αναζητείται στα στοιχεία της έντονης υποβλητικότητας που τη συνοδεύουν και συνεπώς στη δύναμη επηρεασμού του κοινού. </a:t>
            </a:r>
          </a:p>
          <a:p>
            <a:r>
              <a:rPr lang="el-GR" dirty="0"/>
              <a:t>Για να είναι απαγορευμένη ως αθέμιτη διαφήμιση το </a:t>
            </a:r>
            <a:r>
              <a:rPr lang="el-GR" dirty="0" err="1"/>
              <a:t>product</a:t>
            </a:r>
            <a:r>
              <a:rPr lang="el-GR" dirty="0"/>
              <a:t> </a:t>
            </a:r>
            <a:r>
              <a:rPr lang="el-GR" dirty="0" err="1"/>
              <a:t>placement</a:t>
            </a:r>
            <a:r>
              <a:rPr lang="el-GR" dirty="0"/>
              <a:t> πρέπει ν' ασκεί ουσιώδη </a:t>
            </a:r>
            <a:r>
              <a:rPr lang="el-GR" dirty="0" smtClean="0"/>
              <a:t>επιρροή </a:t>
            </a:r>
            <a:r>
              <a:rPr lang="el-GR" dirty="0"/>
              <a:t>στην προώθηση του διαφημιζόμενου προϊόντος.</a:t>
            </a:r>
          </a:p>
          <a:p>
            <a:endParaRPr lang="el-GR" dirty="0"/>
          </a:p>
          <a:p>
            <a:endParaRPr lang="el-GR" dirty="0"/>
          </a:p>
        </p:txBody>
      </p:sp>
    </p:spTree>
    <p:extLst>
      <p:ext uri="{BB962C8B-B14F-4D97-AF65-F5344CB8AC3E}">
        <p14:creationId xmlns:p14="http://schemas.microsoft.com/office/powerpoint/2010/main" val="38608449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Η διαφήμιση στο διαδίκτυο κατέρριψε το πρότυπο της μονότονης και μονόπλευρης </a:t>
            </a:r>
            <a:r>
              <a:rPr lang="el-GR" dirty="0" smtClean="0"/>
              <a:t>επικοινωνίας </a:t>
            </a:r>
            <a:r>
              <a:rPr lang="el-GR" dirty="0"/>
              <a:t>της παραδοσιακής διαφήμισης, καθιερώνοντας ένα νέο μοντέλο αμφίδρομης επικοινωνίας που επιτρέπει τη δημιουργία "σχέσεων" μεταξύ της επιχείρησης και του πελάτη ή υποψήφιου </a:t>
            </a:r>
            <a:r>
              <a:rPr lang="el-GR" dirty="0" smtClean="0"/>
              <a:t>πελάτη </a:t>
            </a:r>
            <a:r>
              <a:rPr lang="el-GR" dirty="0"/>
              <a:t>της. </a:t>
            </a:r>
            <a:endParaRPr lang="el-GR" dirty="0" smtClean="0"/>
          </a:p>
          <a:p>
            <a:r>
              <a:rPr lang="el-GR" dirty="0" smtClean="0"/>
              <a:t>Η </a:t>
            </a:r>
            <a:r>
              <a:rPr lang="el-GR" dirty="0"/>
              <a:t>διαφημιστική παρουσία των επιχειρήσεων στο διαδίκτυο δεν πρέπει να είναι </a:t>
            </a:r>
            <a:r>
              <a:rPr lang="el-GR" dirty="0" smtClean="0"/>
              <a:t>αποτέλεσμα </a:t>
            </a:r>
            <a:r>
              <a:rPr lang="el-GR" dirty="0"/>
              <a:t>πειραματισμού ή μιμητισμού, αλλά μια συνειδητή απόφαση που θα εντάσσεται στα πλαίσια στρατηγικού και συντονισμένου προγράμματος .</a:t>
            </a:r>
          </a:p>
          <a:p>
            <a:r>
              <a:rPr lang="el-GR" dirty="0" smtClean="0"/>
              <a:t>. </a:t>
            </a:r>
            <a:endParaRPr lang="el-GR" dirty="0"/>
          </a:p>
          <a:p>
            <a:endParaRPr lang="el-GR" dirty="0"/>
          </a:p>
        </p:txBody>
      </p:sp>
    </p:spTree>
    <p:extLst>
      <p:ext uri="{BB962C8B-B14F-4D97-AF65-F5344CB8AC3E}">
        <p14:creationId xmlns:p14="http://schemas.microsoft.com/office/powerpoint/2010/main" val="419926504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Η ηλεκτρονική διαφήμιση αποτελεί ένα από τα πιο αποδοτικά μέσα προβολής μιας </a:t>
            </a:r>
            <a:r>
              <a:rPr lang="el-GR" dirty="0" smtClean="0"/>
              <a:t>επιχείρησης</a:t>
            </a:r>
            <a:r>
              <a:rPr lang="el-GR" dirty="0"/>
              <a:t>, ενώ η προώθηση προϊόντων και υπηρεσιών μέσω διαδικτύου θεωρείται ένα ισχυρότατο </a:t>
            </a:r>
            <a:r>
              <a:rPr lang="el-GR" dirty="0" smtClean="0"/>
              <a:t>εργαλείο </a:t>
            </a:r>
            <a:r>
              <a:rPr lang="el-GR" dirty="0"/>
              <a:t>του </a:t>
            </a:r>
            <a:r>
              <a:rPr lang="el-GR" dirty="0" err="1"/>
              <a:t>marketing</a:t>
            </a:r>
            <a:r>
              <a:rPr lang="el-GR" dirty="0"/>
              <a:t>. </a:t>
            </a:r>
          </a:p>
          <a:p>
            <a:r>
              <a:rPr lang="el-GR" dirty="0" smtClean="0"/>
              <a:t>Οι </a:t>
            </a:r>
            <a:r>
              <a:rPr lang="el-GR" dirty="0"/>
              <a:t>προϋποθέσεις της καθορίζονται από το νόμο</a:t>
            </a:r>
          </a:p>
        </p:txBody>
      </p:sp>
    </p:spTree>
    <p:extLst>
      <p:ext uri="{BB962C8B-B14F-4D97-AF65-F5344CB8AC3E}">
        <p14:creationId xmlns:p14="http://schemas.microsoft.com/office/powerpoint/2010/main" val="28633383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Ο ορισμός της διαδικτυακής διαφήμισης</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smtClean="0"/>
              <a:t>Διαφήμιση </a:t>
            </a:r>
            <a:r>
              <a:rPr lang="el-GR" dirty="0"/>
              <a:t>είναι κάθε ανακοίνωση που γίνεται με κάθε μέσο στα πλαίσια εμπορικής, </a:t>
            </a:r>
            <a:r>
              <a:rPr lang="el-GR" dirty="0" smtClean="0"/>
              <a:t>βιομηχανικής</a:t>
            </a:r>
            <a:r>
              <a:rPr lang="el-GR" dirty="0"/>
              <a:t>, βιοτεχνικής ή επαγγελματικής δραστηριότητας με στόχο την προώθηση της διάθεσης </a:t>
            </a:r>
            <a:r>
              <a:rPr lang="el-GR" dirty="0" smtClean="0"/>
              <a:t>αγαθών </a:t>
            </a:r>
            <a:r>
              <a:rPr lang="el-GR" dirty="0"/>
              <a:t>ή υπηρεσιών, συμπεριλαμβανομένων των ακινήτων και των συναφών δικαιωμάτων και </a:t>
            </a:r>
            <a:r>
              <a:rPr lang="el-GR" dirty="0" smtClean="0"/>
              <a:t>υποχρεώσεων </a:t>
            </a:r>
            <a:r>
              <a:rPr lang="el-GR" dirty="0"/>
              <a:t>.</a:t>
            </a:r>
          </a:p>
          <a:p>
            <a:r>
              <a:rPr lang="el-GR" dirty="0"/>
              <a:t>Διαφήμιση μέσω του διαδικτύου ή διαφορετικά </a:t>
            </a:r>
            <a:r>
              <a:rPr lang="el-GR" dirty="0" err="1"/>
              <a:t>on</a:t>
            </a:r>
            <a:r>
              <a:rPr lang="el-GR" dirty="0"/>
              <a:t>-</a:t>
            </a:r>
            <a:r>
              <a:rPr lang="el-GR" dirty="0" err="1"/>
              <a:t>line</a:t>
            </a:r>
            <a:r>
              <a:rPr lang="el-GR" dirty="0"/>
              <a:t> διαφήμιση είναι το είδος της </a:t>
            </a:r>
            <a:r>
              <a:rPr lang="el-GR" dirty="0" smtClean="0"/>
              <a:t>διαφήμισης </a:t>
            </a:r>
            <a:r>
              <a:rPr lang="el-GR" dirty="0"/>
              <a:t>που χρησιμοποιεί αποκλειστικά ως μέσο επικοινωνίας και προβολής το διαδίκτυο και πιο </a:t>
            </a:r>
            <a:r>
              <a:rPr lang="el-GR" dirty="0" smtClean="0"/>
              <a:t>συγκεκριμένα </a:t>
            </a:r>
            <a:r>
              <a:rPr lang="el-GR" dirty="0"/>
              <a:t>το βασικό εργαλείο του διαδικτύου, τον παγκόσμιο ιστό πληροφοριών. </a:t>
            </a:r>
            <a:endParaRPr lang="el-GR" dirty="0" smtClean="0"/>
          </a:p>
        </p:txBody>
      </p:sp>
    </p:spTree>
    <p:extLst>
      <p:ext uri="{BB962C8B-B14F-4D97-AF65-F5344CB8AC3E}">
        <p14:creationId xmlns:p14="http://schemas.microsoft.com/office/powerpoint/2010/main" val="217376467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b="1" dirty="0"/>
              <a:t>Τα κυρία χαρακτηριστικά της διαφήμισης στο διαδίκτυο είναι </a:t>
            </a:r>
            <a:endParaRPr lang="el-GR" b="1" dirty="0" smtClean="0"/>
          </a:p>
          <a:p>
            <a:pPr lvl="1"/>
            <a:r>
              <a:rPr lang="el-GR" dirty="0" smtClean="0"/>
              <a:t>η </a:t>
            </a:r>
            <a:r>
              <a:rPr lang="el-GR" dirty="0"/>
              <a:t>αλληλεπίδραση</a:t>
            </a:r>
            <a:r>
              <a:rPr lang="el-GR" dirty="0" smtClean="0"/>
              <a:t>,</a:t>
            </a:r>
          </a:p>
          <a:p>
            <a:pPr lvl="1"/>
            <a:r>
              <a:rPr lang="el-GR" dirty="0" smtClean="0"/>
              <a:t>η </a:t>
            </a:r>
            <a:r>
              <a:rPr lang="el-GR" dirty="0"/>
              <a:t>μαζική και διαπροσωπική επικοινωνία </a:t>
            </a:r>
            <a:endParaRPr lang="el-GR" dirty="0" smtClean="0"/>
          </a:p>
          <a:p>
            <a:pPr lvl="1"/>
            <a:r>
              <a:rPr lang="el-GR" dirty="0" smtClean="0"/>
              <a:t>η </a:t>
            </a:r>
            <a:r>
              <a:rPr lang="el-GR" dirty="0"/>
              <a:t>αποστολή εξατομικευμένων διαφημιστικών μηνυμάτων .</a:t>
            </a:r>
          </a:p>
          <a:p>
            <a:endParaRPr lang="el-GR" dirty="0"/>
          </a:p>
        </p:txBody>
      </p:sp>
    </p:spTree>
    <p:extLst>
      <p:ext uri="{BB962C8B-B14F-4D97-AF65-F5344CB8AC3E}">
        <p14:creationId xmlns:p14="http://schemas.microsoft.com/office/powerpoint/2010/main" val="394633080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Διαφήμιση-Ανακοίνωση</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a:t>
            </a:r>
            <a:r>
              <a:rPr lang="el-GR" dirty="0"/>
              <a:t>ανακοίνωση" αποτελούν φυσικά τα "</a:t>
            </a:r>
            <a:r>
              <a:rPr lang="el-GR" dirty="0" err="1"/>
              <a:t>banners</a:t>
            </a:r>
            <a:r>
              <a:rPr lang="el-GR" dirty="0"/>
              <a:t>" στις διάφορες ιστοσελίδες, </a:t>
            </a:r>
            <a:endParaRPr lang="el-GR" dirty="0" smtClean="0"/>
          </a:p>
          <a:p>
            <a:r>
              <a:rPr lang="el-GR" dirty="0" smtClean="0"/>
              <a:t>οι </a:t>
            </a:r>
            <a:r>
              <a:rPr lang="el-GR" dirty="0"/>
              <a:t>ανταλλαγές συνδέσμων, </a:t>
            </a:r>
            <a:endParaRPr lang="el-GR" dirty="0" smtClean="0"/>
          </a:p>
          <a:p>
            <a:r>
              <a:rPr lang="el-GR" dirty="0" smtClean="0"/>
              <a:t>οι </a:t>
            </a:r>
            <a:r>
              <a:rPr lang="el-GR" dirty="0"/>
              <a:t>πληρωμένες διαφημίσεις στα μέσα κοινωνικής δικτύωσης. </a:t>
            </a:r>
          </a:p>
          <a:p>
            <a:r>
              <a:rPr lang="el-GR" dirty="0"/>
              <a:t>Διαφημίσεις, όμως, είναι και οι καμπάνιες </a:t>
            </a:r>
            <a:r>
              <a:rPr lang="el-GR" dirty="0" err="1"/>
              <a:t>Google</a:t>
            </a:r>
            <a:r>
              <a:rPr lang="el-GR" dirty="0"/>
              <a:t> </a:t>
            </a:r>
            <a:r>
              <a:rPr lang="el-GR" dirty="0" err="1"/>
              <a:t>Adwords</a:t>
            </a:r>
            <a:r>
              <a:rPr lang="el-GR" dirty="0"/>
              <a:t>, τα </a:t>
            </a:r>
            <a:r>
              <a:rPr lang="el-GR" dirty="0" err="1"/>
              <a:t>videos</a:t>
            </a:r>
            <a:r>
              <a:rPr lang="el-GR" dirty="0"/>
              <a:t> μέσα από τα οποία η επιχείρηση προωθεί το προϊόντα της, ενώ μπορεί να είναι ακόμα και οι αναρτήσεις στα διάφορα μέσα κοινωνικής δικτύωσης όπως λ.χ. το </a:t>
            </a:r>
            <a:r>
              <a:rPr lang="el-GR" dirty="0" err="1"/>
              <a:t>Facebook</a:t>
            </a:r>
            <a:r>
              <a:rPr lang="el-GR" dirty="0"/>
              <a:t>, το </a:t>
            </a:r>
            <a:r>
              <a:rPr lang="el-GR" dirty="0" err="1"/>
              <a:t>Twitter</a:t>
            </a:r>
            <a:r>
              <a:rPr lang="el-GR" dirty="0"/>
              <a:t> και το </a:t>
            </a:r>
            <a:r>
              <a:rPr lang="el-GR" dirty="0" err="1"/>
              <a:t>Google</a:t>
            </a:r>
            <a:r>
              <a:rPr lang="el-GR" dirty="0"/>
              <a:t> </a:t>
            </a:r>
            <a:r>
              <a:rPr lang="el-GR" dirty="0" err="1"/>
              <a:t>Plus</a:t>
            </a:r>
            <a:r>
              <a:rPr lang="el-GR" dirty="0"/>
              <a:t>. </a:t>
            </a:r>
            <a:endParaRPr lang="el-GR" dirty="0" smtClean="0"/>
          </a:p>
          <a:p>
            <a:r>
              <a:rPr lang="el-GR" dirty="0" smtClean="0"/>
              <a:t>Έτσι</a:t>
            </a:r>
            <a:r>
              <a:rPr lang="el-GR" dirty="0"/>
              <a:t>, μια </a:t>
            </a:r>
            <a:r>
              <a:rPr lang="el-GR" dirty="0" smtClean="0"/>
              <a:t>ανάρτηση </a:t>
            </a:r>
            <a:r>
              <a:rPr lang="el-GR" dirty="0"/>
              <a:t>στο </a:t>
            </a:r>
            <a:r>
              <a:rPr lang="el-GR" dirty="0" err="1"/>
              <a:t>Facebook</a:t>
            </a:r>
            <a:r>
              <a:rPr lang="el-GR" dirty="0"/>
              <a:t> που στόχο έχει να προωθήσει ένα προϊόν, μια υπηρεσία, μια προσφορά της επιχείρησης, ή ένα προωθητικό διαγωνισμό θεωρείται κανονικά και με το νόμο (</a:t>
            </a:r>
            <a:r>
              <a:rPr lang="el-GR" dirty="0" smtClean="0"/>
              <a:t>κυριολεκτικά</a:t>
            </a:r>
            <a:r>
              <a:rPr lang="el-GR" dirty="0"/>
              <a:t>) διαφήμιση. </a:t>
            </a:r>
          </a:p>
          <a:p>
            <a:r>
              <a:rPr lang="el-GR" dirty="0"/>
              <a:t>Το ίδιο φυσικά ισχύει για τα e-</a:t>
            </a:r>
            <a:r>
              <a:rPr lang="el-GR" dirty="0" err="1"/>
              <a:t>mails</a:t>
            </a:r>
            <a:r>
              <a:rPr lang="el-GR" dirty="0"/>
              <a:t> και τα </a:t>
            </a:r>
            <a:r>
              <a:rPr lang="el-GR" dirty="0" smtClean="0"/>
              <a:t>SMS</a:t>
            </a:r>
            <a:endParaRPr lang="el-GR" dirty="0"/>
          </a:p>
          <a:p>
            <a:endParaRPr lang="el-GR" dirty="0"/>
          </a:p>
        </p:txBody>
      </p:sp>
    </p:spTree>
    <p:extLst>
      <p:ext uri="{BB962C8B-B14F-4D97-AF65-F5344CB8AC3E}">
        <p14:creationId xmlns:p14="http://schemas.microsoft.com/office/powerpoint/2010/main" val="158805355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a:t>Σε αντίθεση με τα υπόλοιπα είδη της διαφήμισης, η διαφήμιση στο διαδίκτυο εξελίσσεται ως προς τη μορφή, τη χρήση της, τη χρησιμότητά της, την αποτελεσματικότητά της και τα επίπεδα αποδοχής της από το κοινό, χάρη στη συνεχή εξέλιξη του μέσου που χρησιμοποιεί και των </a:t>
            </a:r>
            <a:r>
              <a:rPr lang="el-GR" dirty="0" smtClean="0"/>
              <a:t>υπηρεσιών </a:t>
            </a:r>
            <a:r>
              <a:rPr lang="el-GR" dirty="0"/>
              <a:t>του. </a:t>
            </a:r>
            <a:endParaRPr lang="el-GR" dirty="0" smtClean="0"/>
          </a:p>
          <a:p>
            <a:r>
              <a:rPr lang="el-GR" dirty="0" smtClean="0"/>
              <a:t>Τα </a:t>
            </a:r>
            <a:r>
              <a:rPr lang="el-GR" dirty="0"/>
              <a:t>παραδοσιακά μέσα όπως είναι η τηλεόραση, το ραδιόφωνο και τα έντυπα έχουν πάρει την τελική τους μορφή εδώ και χρόνια με αποτέλεσμα η υιοθέτηση νέων πρακτικών από τα είδη διαφήμισης που τα χρησιμοποιούν για την προσέγγιση του κοινού να είναι ελάχιστη. </a:t>
            </a:r>
            <a:endParaRPr lang="el-GR" dirty="0" smtClean="0"/>
          </a:p>
          <a:p>
            <a:r>
              <a:rPr lang="el-GR" dirty="0" smtClean="0"/>
              <a:t>Παρά </a:t>
            </a:r>
            <a:r>
              <a:rPr lang="el-GR" dirty="0"/>
              <a:t>τα ελάχιστα χρόνια χρήσης του ως διαφημιστικού μέσου, το διαδίκτυο έχει ωριμάσει αρκετά σε σχέση με τα πρώτα του βήματα, όπως επίσης σημαντική ήταν και η μεταστροφή της γνώμης του κοινού απέναντι στη διαδικτυακή διαφήμιση.</a:t>
            </a:r>
          </a:p>
          <a:p>
            <a:endParaRPr lang="el-GR" dirty="0"/>
          </a:p>
        </p:txBody>
      </p:sp>
    </p:spTree>
    <p:extLst>
      <p:ext uri="{BB962C8B-B14F-4D97-AF65-F5344CB8AC3E}">
        <p14:creationId xmlns:p14="http://schemas.microsoft.com/office/powerpoint/2010/main" val="377387016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l-GR" dirty="0"/>
              <a:t>Για τις πρώτες διαφημίσεις στο </a:t>
            </a:r>
            <a:r>
              <a:rPr lang="el-GR" dirty="0" smtClean="0"/>
              <a:t>διαδίκτυο χρησιμοποιήθηκε </a:t>
            </a:r>
            <a:r>
              <a:rPr lang="el-GR" dirty="0"/>
              <a:t>η υπηρεσία του ηλεκτρονικού </a:t>
            </a:r>
            <a:r>
              <a:rPr lang="el-GR" dirty="0" smtClean="0"/>
              <a:t>ταχυδρομείου</a:t>
            </a:r>
            <a:r>
              <a:rPr lang="el-GR" dirty="0"/>
              <a:t>. </a:t>
            </a:r>
            <a:endParaRPr lang="el-GR" dirty="0" smtClean="0"/>
          </a:p>
          <a:p>
            <a:r>
              <a:rPr lang="el-GR" dirty="0" smtClean="0"/>
              <a:t>Οι </a:t>
            </a:r>
            <a:r>
              <a:rPr lang="el-GR" dirty="0"/>
              <a:t>πρώτες αντιδράσεις σ' αυτή τη μορφή διαδικτυακής διαφήμισης που ονομάστηκε </a:t>
            </a:r>
            <a:r>
              <a:rPr lang="el-GR" dirty="0" err="1"/>
              <a:t>spamming</a:t>
            </a:r>
            <a:r>
              <a:rPr lang="el-GR" dirty="0"/>
              <a:t> ήταν έντονα αρνητικές επειδή η αποστολή των μηνυμάτων έγινε χωρίς τη συγκατάθεση των χρηστών και το περιεχόμενο τους απείχε από τα ενδιαφέροντά τους. </a:t>
            </a:r>
            <a:endParaRPr lang="el-GR" dirty="0" smtClean="0"/>
          </a:p>
          <a:p>
            <a:r>
              <a:rPr lang="el-GR" dirty="0" smtClean="0"/>
              <a:t>Οι </a:t>
            </a:r>
            <a:r>
              <a:rPr lang="el-GR" dirty="0"/>
              <a:t>χρήστες του δια-δικτύου εκείνης της εποχής που στην πλειοψηφία τους ήταν ακαδημαϊκοί, φοιτητές και </a:t>
            </a:r>
            <a:r>
              <a:rPr lang="el-GR" dirty="0" smtClean="0"/>
              <a:t>εργαζόμενοι </a:t>
            </a:r>
            <a:r>
              <a:rPr lang="el-GR" dirty="0"/>
              <a:t>μεγάλων ερευνητικών κέντρων θεώρησαν την </a:t>
            </a:r>
            <a:r>
              <a:rPr lang="el-GR" dirty="0" err="1"/>
              <a:t>on</a:t>
            </a:r>
            <a:r>
              <a:rPr lang="el-GR" dirty="0"/>
              <a:t>-</a:t>
            </a:r>
            <a:r>
              <a:rPr lang="el-GR" dirty="0" err="1"/>
              <a:t>line</a:t>
            </a:r>
            <a:r>
              <a:rPr lang="el-GR" dirty="0"/>
              <a:t> διαφήμιση παράταιρη με το μέχρι τότε πνεύμα της χρήσης του διαδικτύου που είχε να κάνει περισσότερο με την ανταλλαγή </a:t>
            </a:r>
            <a:r>
              <a:rPr lang="el-GR" dirty="0" smtClean="0"/>
              <a:t>επιστημονικών </a:t>
            </a:r>
            <a:r>
              <a:rPr lang="el-GR" dirty="0"/>
              <a:t>και πνευματικών ιδεών.</a:t>
            </a:r>
          </a:p>
          <a:p>
            <a:endParaRPr lang="el-GR" dirty="0"/>
          </a:p>
        </p:txBody>
      </p:sp>
    </p:spTree>
    <p:extLst>
      <p:ext uri="{BB962C8B-B14F-4D97-AF65-F5344CB8AC3E}">
        <p14:creationId xmlns:p14="http://schemas.microsoft.com/office/powerpoint/2010/main" val="127266219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Netiquette</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Αποτέλεσμα αυτών των αντιδράσεων ήταν η δημιουργία του "</a:t>
            </a:r>
            <a:r>
              <a:rPr lang="el-GR" dirty="0" err="1"/>
              <a:t>Netiquette</a:t>
            </a:r>
            <a:r>
              <a:rPr lang="el-GR" dirty="0"/>
              <a:t>"· </a:t>
            </a:r>
            <a:endParaRPr lang="el-GR" dirty="0" smtClean="0"/>
          </a:p>
          <a:p>
            <a:r>
              <a:rPr lang="el-GR" dirty="0" smtClean="0"/>
              <a:t>ενός </a:t>
            </a:r>
            <a:r>
              <a:rPr lang="el-GR" dirty="0"/>
              <a:t>είδους </a:t>
            </a:r>
            <a:r>
              <a:rPr lang="el-GR" dirty="0" smtClean="0"/>
              <a:t>πρωτοκόλλου </a:t>
            </a:r>
            <a:r>
              <a:rPr lang="el-GR" dirty="0"/>
              <a:t>που όριζε κανόνες και αρχές σωστής χρήσης του διαδικτύου και απαγόρευε οποιαδήποτε μορφή διαφημιστικής ή εμπορικής εφαρμογής σε αυτό. </a:t>
            </a:r>
            <a:endParaRPr lang="el-GR" dirty="0" smtClean="0"/>
          </a:p>
          <a:p>
            <a:r>
              <a:rPr lang="el-GR" dirty="0" smtClean="0"/>
              <a:t>Το </a:t>
            </a:r>
            <a:r>
              <a:rPr lang="el-GR" dirty="0"/>
              <a:t>ρεύμα αυτό αντίθεσης προς τη </a:t>
            </a:r>
            <a:r>
              <a:rPr lang="el-GR" dirty="0" smtClean="0"/>
              <a:t>διαφημιστική </a:t>
            </a:r>
            <a:r>
              <a:rPr lang="el-GR" dirty="0"/>
              <a:t>και εμπορική χρήση του διαδικτύου ονομάστηκε </a:t>
            </a:r>
            <a:r>
              <a:rPr lang="el-GR" dirty="0" err="1"/>
              <a:t>Netiquette</a:t>
            </a:r>
            <a:r>
              <a:rPr lang="el-GR" dirty="0"/>
              <a:t> και υπήρξε τροχοπέδη στις πρώτες </a:t>
            </a:r>
            <a:r>
              <a:rPr lang="el-GR" dirty="0" err="1"/>
              <a:t>on</a:t>
            </a:r>
            <a:r>
              <a:rPr lang="el-GR" dirty="0"/>
              <a:t>-</a:t>
            </a:r>
            <a:r>
              <a:rPr lang="el-GR" dirty="0" err="1"/>
              <a:t>line</a:t>
            </a:r>
            <a:r>
              <a:rPr lang="el-GR" dirty="0"/>
              <a:t> διαφημιστικές προσπάθειες. </a:t>
            </a:r>
            <a:endParaRPr lang="el-GR" dirty="0" smtClean="0"/>
          </a:p>
          <a:p>
            <a:r>
              <a:rPr lang="el-GR" dirty="0" smtClean="0"/>
              <a:t>Εκείνη </a:t>
            </a:r>
            <a:r>
              <a:rPr lang="el-GR" dirty="0"/>
              <a:t>την εποχή δημιουργήθηκαν "μαύρες λίστες" από άτομα ή επιχειρήσεις που χρησιμοποιούσαν την υπηρεσία του ηλεκτρονικού ταχυδρομείου για την αποστολή διαφημιστικών μηνυμάτων, ενώ πολλές απ' αυτές έχασαν το λογαριασμό τους εξαιτίας των χιλιάδων ηλεκτρονικών μηνυμάτων διαμαρτυρίας που δεν μπορούσαν να χειριστούν</a:t>
            </a:r>
            <a:r>
              <a:rPr lang="el-GR" dirty="0" smtClean="0"/>
              <a:t>.</a:t>
            </a:r>
          </a:p>
          <a:p>
            <a:r>
              <a:rPr lang="el-GR" dirty="0" smtClean="0"/>
              <a:t>Ήταν </a:t>
            </a:r>
            <a:r>
              <a:rPr lang="el-GR" dirty="0"/>
              <a:t>πλέον ξεκάθαρο ότι έπρεπε η διαφήμιση μέσω ηλεκτρονικού ταχυδρομείου ν' αλλάξει </a:t>
            </a:r>
            <a:r>
              <a:rPr lang="el-GR" dirty="0" smtClean="0"/>
              <a:t>μορφή </a:t>
            </a:r>
            <a:r>
              <a:rPr lang="el-GR" dirty="0"/>
              <a:t>προκειμένου να γίνει αποδεκτή από τους χρήστες ή ν' αναζητηθούν νέοι τρόποι προβολής προϊόντων και υπηρεσιών με τη χρήση άλλων υπηρεσιών του διαδικτύου</a:t>
            </a:r>
            <a:r>
              <a:rPr lang="el-GR" dirty="0" smtClean="0"/>
              <a:t>.</a:t>
            </a:r>
            <a:endParaRPr lang="el-GR" dirty="0"/>
          </a:p>
        </p:txBody>
      </p:sp>
    </p:spTree>
    <p:extLst>
      <p:ext uri="{BB962C8B-B14F-4D97-AF65-F5344CB8AC3E}">
        <p14:creationId xmlns:p14="http://schemas.microsoft.com/office/powerpoint/2010/main" val="6633514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a:t>Τα πράγματα άλλαξαν τον Οκτώβριο του 1994 με την εμφάνιση του πρώτου </a:t>
            </a:r>
            <a:r>
              <a:rPr lang="el-GR" dirty="0" err="1"/>
              <a:t>on</a:t>
            </a:r>
            <a:r>
              <a:rPr lang="el-GR" dirty="0"/>
              <a:t>-</a:t>
            </a:r>
            <a:r>
              <a:rPr lang="el-GR" dirty="0" err="1"/>
              <a:t>line</a:t>
            </a:r>
            <a:r>
              <a:rPr lang="el-GR" dirty="0"/>
              <a:t> </a:t>
            </a:r>
            <a:r>
              <a:rPr lang="el-GR" dirty="0" smtClean="0"/>
              <a:t>περιοδικού </a:t>
            </a:r>
            <a:r>
              <a:rPr lang="el-GR" dirty="0"/>
              <a:t>"</a:t>
            </a:r>
            <a:r>
              <a:rPr lang="el-GR" dirty="0" err="1"/>
              <a:t>Hotwired</a:t>
            </a:r>
            <a:r>
              <a:rPr lang="el-GR" dirty="0"/>
              <a:t>" στην Αμερική που φιλοξενούσε στις ιστοσελίδες του διαφημιστικά μηνύματα προϊόντων και επιχειρήσεων. Πολλές γνωστές επιχειρήσεις όπως οι AT&amp;T, ΙΒΜ, PEPSI, VOLVO κ.α. είχαν υπογράψει με τους υπεύθυνους του περιοδικού από τον Απρίλιο προκειμένου να διαφημιστούν στις ηλεκτρονικές σελίδες του διαδικτύου. </a:t>
            </a:r>
            <a:endParaRPr lang="el-GR" dirty="0" smtClean="0"/>
          </a:p>
          <a:p>
            <a:r>
              <a:rPr lang="el-GR" dirty="0" smtClean="0"/>
              <a:t>Για </a:t>
            </a:r>
            <a:r>
              <a:rPr lang="el-GR" dirty="0"/>
              <a:t>την προβολή των επιχειρήσεων </a:t>
            </a:r>
            <a:r>
              <a:rPr lang="el-GR" dirty="0" smtClean="0"/>
              <a:t>χρησιμοποιήθηκε </a:t>
            </a:r>
            <a:r>
              <a:rPr lang="el-GR" dirty="0"/>
              <a:t>η μικρότερη σε μέγεθος </a:t>
            </a:r>
            <a:r>
              <a:rPr lang="el-GR" dirty="0" err="1"/>
              <a:t>on</a:t>
            </a:r>
            <a:r>
              <a:rPr lang="el-GR" dirty="0"/>
              <a:t>-</a:t>
            </a:r>
            <a:r>
              <a:rPr lang="el-GR" dirty="0" err="1"/>
              <a:t>line</a:t>
            </a:r>
            <a:r>
              <a:rPr lang="el-GR" dirty="0"/>
              <a:t> διαφημιστική μονάδα, το "πλαίσιο" (</a:t>
            </a:r>
            <a:r>
              <a:rPr lang="el-GR" dirty="0" err="1"/>
              <a:t>banner</a:t>
            </a:r>
            <a:r>
              <a:rPr lang="el-GR" dirty="0"/>
              <a:t>), που σήμερα θεωρείται η κυρίαρχη μορφή διαδικτυακής διαφήμισης. Οι υπεύθυνοι των διαφημιστικών πρακτορείων των πρώτων επιχειρήσεων που προβλήθηκαν στο διαδίκτυο (πολλοί από τους οποίους δεν είχαν την άδεια των πελατών τους για να το κάνουν), σήμερα δηλώνουν ότι δεν είχαν συνειδητοποιήσει τη σημασία του εγχειρήματος </a:t>
            </a:r>
            <a:r>
              <a:rPr lang="el-GR" dirty="0" smtClean="0"/>
              <a:t>τους</a:t>
            </a:r>
            <a:endParaRPr lang="el-GR" dirty="0"/>
          </a:p>
        </p:txBody>
      </p:sp>
    </p:spTree>
    <p:extLst>
      <p:ext uri="{BB962C8B-B14F-4D97-AF65-F5344CB8AC3E}">
        <p14:creationId xmlns:p14="http://schemas.microsoft.com/office/powerpoint/2010/main" val="303475746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Μετέχοντες στη διαδικασία της διαφήμισης</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b="1" dirty="0" smtClean="0"/>
              <a:t>Πωλητές</a:t>
            </a:r>
            <a:endParaRPr lang="el-GR" b="1" dirty="0"/>
          </a:p>
          <a:p>
            <a:pPr lvl="1"/>
            <a:r>
              <a:rPr lang="el-GR" dirty="0"/>
              <a:t>Πρόκειται για τους κάτοχους ιστοσελίδων, γνωστοί ως "εκδότες", που παρουσιάζουν μεγάλη </a:t>
            </a:r>
            <a:r>
              <a:rPr lang="el-GR" dirty="0" err="1"/>
              <a:t>επισκεψιμότητα</a:t>
            </a:r>
            <a:r>
              <a:rPr lang="el-GR" dirty="0"/>
              <a:t> λόγω των υπηρεσιών που παρέχουν ή τις πληροφορίες που είναι διαθέσιμες σε αυτές (όπως είναι οι μηχανές αναζήτησης ή τα ηλεκτρονικά περιοδικά και εφημερίδες) και </a:t>
            </a:r>
            <a:r>
              <a:rPr lang="el-GR" dirty="0" smtClean="0"/>
              <a:t>ταυτόχρονα </a:t>
            </a:r>
            <a:r>
              <a:rPr lang="el-GR" dirty="0"/>
              <a:t>διαθέτουν επί πληρωμή χώρο για την τοποθέτηση διαδικτυακών διαφημίσεων.</a:t>
            </a:r>
          </a:p>
          <a:p>
            <a:endParaRPr lang="el-GR" dirty="0"/>
          </a:p>
          <a:p>
            <a:r>
              <a:rPr lang="el-GR" b="1" dirty="0" smtClean="0"/>
              <a:t>Αγοραστές</a:t>
            </a:r>
            <a:endParaRPr lang="el-GR" b="1" dirty="0"/>
          </a:p>
          <a:p>
            <a:pPr lvl="1"/>
            <a:r>
              <a:rPr lang="el-GR" dirty="0"/>
              <a:t>Πρόκειται για τις διαφημιστικές εταιρίες που έχουν αναλάβει την προώθηση διαφημιστικών ιστοσελίδων, προϊόντων και υπηρεσιών μιας επιχείρησης, δηλαδή την τοποθέτηση συγκεκριμένων μορφών διαδικτυακής διαφήμισης στις ιστοσελίδες των "εκδοτών". </a:t>
            </a:r>
          </a:p>
          <a:p>
            <a:r>
              <a:rPr lang="el-GR" dirty="0"/>
              <a:t>Οι υπεύθυνοι ανάπτυξης ενός διαφημιστικού προγράμματος στο διαδίκτυο αναζητούν τις </a:t>
            </a:r>
            <a:r>
              <a:rPr lang="el-GR" dirty="0" smtClean="0"/>
              <a:t>ιστοσελίδες </a:t>
            </a:r>
            <a:r>
              <a:rPr lang="el-GR" dirty="0"/>
              <a:t>που επισκέπτεται τακτικά το κοινό - στόχος και που το περιεχόμενο τους παρουσιάζει υψηλή συνάφεια με τα προς προώθηση προϊόντα. </a:t>
            </a:r>
          </a:p>
          <a:p>
            <a:r>
              <a:rPr lang="el-GR" dirty="0"/>
              <a:t>Επιπλέον, διαπραγματεύονται την αγορά χώρου για την καταλληλότερη τοποθέτηση του </a:t>
            </a:r>
            <a:r>
              <a:rPr lang="el-GR" dirty="0" err="1"/>
              <a:t>ban</a:t>
            </a:r>
            <a:r>
              <a:rPr lang="el-GR" dirty="0"/>
              <a:t>-</a:t>
            </a:r>
            <a:r>
              <a:rPr lang="el-GR" dirty="0" err="1"/>
              <a:t>ner</a:t>
            </a:r>
            <a:r>
              <a:rPr lang="el-GR" dirty="0"/>
              <a:t>, </a:t>
            </a:r>
            <a:r>
              <a:rPr lang="el-GR" dirty="0" err="1"/>
              <a:t>button</a:t>
            </a:r>
            <a:r>
              <a:rPr lang="el-GR" dirty="0"/>
              <a:t> ή του </a:t>
            </a:r>
            <a:r>
              <a:rPr lang="el-GR" dirty="0" err="1"/>
              <a:t>interstitial</a:t>
            </a:r>
            <a:r>
              <a:rPr lang="el-GR" dirty="0"/>
              <a:t>.</a:t>
            </a:r>
          </a:p>
          <a:p>
            <a:endParaRPr lang="el-GR" dirty="0"/>
          </a:p>
        </p:txBody>
      </p:sp>
    </p:spTree>
    <p:extLst>
      <p:ext uri="{BB962C8B-B14F-4D97-AF65-F5344CB8AC3E}">
        <p14:creationId xmlns:p14="http://schemas.microsoft.com/office/powerpoint/2010/main" val="1659333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Narrow casting </a:t>
            </a:r>
            <a:br>
              <a:rPr lang="en-US" dirty="0"/>
            </a:b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μορφή </a:t>
            </a:r>
            <a:r>
              <a:rPr lang="el-GR" dirty="0"/>
              <a:t>έμμεσης διαφήμισης αποτελεί η λεγόμενη </a:t>
            </a:r>
            <a:r>
              <a:rPr lang="el-GR" dirty="0" err="1"/>
              <a:t>narrow</a:t>
            </a:r>
            <a:r>
              <a:rPr lang="el-GR" dirty="0"/>
              <a:t> </a:t>
            </a:r>
            <a:r>
              <a:rPr lang="el-GR" dirty="0" err="1" smtClean="0"/>
              <a:t>casting</a:t>
            </a:r>
            <a:endParaRPr lang="el-GR" dirty="0" smtClean="0"/>
          </a:p>
          <a:p>
            <a:r>
              <a:rPr lang="el-GR" dirty="0" smtClean="0"/>
              <a:t>η </a:t>
            </a:r>
            <a:r>
              <a:rPr lang="el-GR" dirty="0"/>
              <a:t>μετάδοση </a:t>
            </a:r>
            <a:r>
              <a:rPr lang="el-GR" dirty="0" smtClean="0"/>
              <a:t>διαφημίσεων </a:t>
            </a:r>
            <a:r>
              <a:rPr lang="el-GR" dirty="0"/>
              <a:t>σε άμεση χρονική σύνδεση με το πρόγραμμα, χωρίς τη μεσολάβηση οπτικών ή ακουστικών </a:t>
            </a:r>
            <a:r>
              <a:rPr lang="el-GR" dirty="0" smtClean="0"/>
              <a:t>μέσων </a:t>
            </a:r>
            <a:r>
              <a:rPr lang="el-GR" dirty="0"/>
              <a:t>επισήμανσης πριν και μετά τη διαφήμιση, όπως επιτάσσει η νομοθεσία . </a:t>
            </a:r>
          </a:p>
          <a:p>
            <a:r>
              <a:rPr lang="el-GR" dirty="0"/>
              <a:t>Χαρακτηριστικό παράδειγμα </a:t>
            </a:r>
            <a:r>
              <a:rPr lang="el-GR" dirty="0" err="1"/>
              <a:t>narrow</a:t>
            </a:r>
            <a:r>
              <a:rPr lang="el-GR" dirty="0"/>
              <a:t> </a:t>
            </a:r>
            <a:r>
              <a:rPr lang="el-GR" dirty="0" err="1"/>
              <a:t>casting</a:t>
            </a:r>
            <a:r>
              <a:rPr lang="el-GR" dirty="0"/>
              <a:t> αποτελεί η κρατική τηλεόραση, όπου αμέσως μετά τις ειδήσεις, για να παρακολουθήσει ο τηλεθεατής το δελτίο καιρού, έπρεπε να δει το διαφημιστικό για το μακεδονικό χαλβά .</a:t>
            </a:r>
          </a:p>
          <a:p>
            <a:r>
              <a:rPr lang="el-GR" dirty="0"/>
              <a:t>Η αντίθεση στα χρηστά ήθη του άρθρ. 9 § 5 ν. 2251 σ' αυτή την περίπτωση, έγκειται στον </a:t>
            </a:r>
            <a:r>
              <a:rPr lang="el-GR" dirty="0" smtClean="0"/>
              <a:t>εξαναγκασμό </a:t>
            </a:r>
            <a:r>
              <a:rPr lang="el-GR" dirty="0"/>
              <a:t>του τηλεθεατή, που αναγκάζεται να δει τη διαφήμιση, αφού δεν προλαβαίνει ν' αλλάξει κανάλι ή να στρέψει αλλού την προσοχή του, λόγω του απροειδοποίητου του διαφημιστικού μηνύματος, προ-κειμένου να παρακολουθήσει το υπόλοιπο πρόγραμμα, στην περίπτωσή μας, το δελτίο καιρού.</a:t>
            </a:r>
          </a:p>
          <a:p>
            <a:endParaRPr lang="el-GR" dirty="0"/>
          </a:p>
        </p:txBody>
      </p:sp>
    </p:spTree>
    <p:extLst>
      <p:ext uri="{BB962C8B-B14F-4D97-AF65-F5344CB8AC3E}">
        <p14:creationId xmlns:p14="http://schemas.microsoft.com/office/powerpoint/2010/main" val="70499519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b="1" dirty="0" smtClean="0"/>
              <a:t>Εταιρίες </a:t>
            </a:r>
            <a:r>
              <a:rPr lang="el-GR" b="1" dirty="0"/>
              <a:t>Τεχνικής Υποστήριξης</a:t>
            </a:r>
          </a:p>
          <a:p>
            <a:pPr lvl="1"/>
            <a:r>
              <a:rPr lang="el-GR" dirty="0"/>
              <a:t>Πρόκειται για τις εταιρίες που παρέχουν την τεχνική υποστήριξη τόσο σε αυτούς που </a:t>
            </a:r>
            <a:r>
              <a:rPr lang="el-GR" dirty="0" smtClean="0"/>
              <a:t>παράγουν </a:t>
            </a:r>
            <a:r>
              <a:rPr lang="el-GR" dirty="0"/>
              <a:t>τη διαφήμιση και προσπαθούν να καινοτομήσουν, αλλά και σ' αυτούς που πωλούν </a:t>
            </a:r>
            <a:r>
              <a:rPr lang="el-GR" dirty="0" smtClean="0"/>
              <a:t>διαφημιστικό </a:t>
            </a:r>
            <a:r>
              <a:rPr lang="el-GR" dirty="0"/>
              <a:t>χώρο και πρέπει ν' αποδεικνύουν την αξία των ιστοσελίδων τους. </a:t>
            </a:r>
          </a:p>
          <a:p>
            <a:pPr lvl="1"/>
            <a:r>
              <a:rPr lang="el-GR" dirty="0"/>
              <a:t>Οι συγκεκριμένες εταιρίες αναλαμβάνουν την ανάπτυξη λογισμικού και εργαλείων για την </a:t>
            </a:r>
            <a:r>
              <a:rPr lang="el-GR" dirty="0" smtClean="0"/>
              <a:t>κατασκευή </a:t>
            </a:r>
            <a:r>
              <a:rPr lang="el-GR" dirty="0"/>
              <a:t>ιστοσελίδων, τη δημιουργία εναλλακτικών διαδικτυακών διαφημίσεων, την </a:t>
            </a:r>
            <a:r>
              <a:rPr lang="el-GR" dirty="0" smtClean="0"/>
              <a:t>παρακολούθηση </a:t>
            </a:r>
            <a:r>
              <a:rPr lang="el-GR" dirty="0"/>
              <a:t>της "κίνησης" διαδικτυακών τόπων, την πραγματοποίηση ποσοτικών μετρήσεων των </a:t>
            </a:r>
            <a:r>
              <a:rPr lang="el-GR" dirty="0" smtClean="0"/>
              <a:t>επισκέψεων </a:t>
            </a:r>
            <a:r>
              <a:rPr lang="el-GR" dirty="0"/>
              <a:t>μιας ιστοσελίδας, συμμετέχουν και αυτές ενεργά στη διαμόρφωση των </a:t>
            </a:r>
            <a:r>
              <a:rPr lang="el-GR" dirty="0" smtClean="0"/>
              <a:t>προγραμμάτων .</a:t>
            </a:r>
            <a:endParaRPr lang="el-GR" dirty="0"/>
          </a:p>
        </p:txBody>
      </p:sp>
    </p:spTree>
    <p:extLst>
      <p:ext uri="{BB962C8B-B14F-4D97-AF65-F5344CB8AC3E}">
        <p14:creationId xmlns:p14="http://schemas.microsoft.com/office/powerpoint/2010/main" val="407186435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Δημοφιλή είδη διαδικτυακής διαφήμισης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Σ’ ένα </a:t>
            </a:r>
            <a:r>
              <a:rPr lang="el-GR" dirty="0"/>
              <a:t>καλά σχεδιασμένο πρόγραμμα προβολής στο διαδίκτυο είναι απαραίτητη η επιλογή περισσότερων του ενός είδους διαδικτυακής </a:t>
            </a:r>
            <a:r>
              <a:rPr lang="el-GR" dirty="0" smtClean="0"/>
              <a:t>διαφήμισης </a:t>
            </a:r>
            <a:r>
              <a:rPr lang="el-GR" dirty="0"/>
              <a:t>για πιο αποτελεσματική προσέγγιση του κοινού. </a:t>
            </a:r>
            <a:endParaRPr lang="el-GR" dirty="0" smtClean="0"/>
          </a:p>
          <a:p>
            <a:r>
              <a:rPr lang="el-GR" dirty="0" smtClean="0"/>
              <a:t>Τα </a:t>
            </a:r>
            <a:r>
              <a:rPr lang="el-GR" dirty="0"/>
              <a:t>πιο δημοφιλή είδη της διαδικτυακής διαφήμισης συνίστανται κατά κύριο λόγο </a:t>
            </a:r>
            <a:endParaRPr lang="el-GR" dirty="0" smtClean="0"/>
          </a:p>
          <a:p>
            <a:pPr lvl="1"/>
            <a:r>
              <a:rPr lang="el-GR" dirty="0" smtClean="0"/>
              <a:t>στην </a:t>
            </a:r>
            <a:r>
              <a:rPr lang="el-GR" dirty="0"/>
              <a:t>επίσημη ιστοσελίδα της επιχείρησης </a:t>
            </a:r>
            <a:endParaRPr lang="el-GR" dirty="0" smtClean="0"/>
          </a:p>
          <a:p>
            <a:pPr lvl="1"/>
            <a:r>
              <a:rPr lang="el-GR" dirty="0" smtClean="0"/>
              <a:t>στα διαφημιστικά πλαίσια</a:t>
            </a:r>
          </a:p>
          <a:p>
            <a:pPr lvl="1"/>
            <a:r>
              <a:rPr lang="el-GR" dirty="0" smtClean="0"/>
              <a:t>στα </a:t>
            </a:r>
            <a:r>
              <a:rPr lang="el-GR" dirty="0"/>
              <a:t>διαφημιστικά </a:t>
            </a:r>
            <a:r>
              <a:rPr lang="el-GR" dirty="0" smtClean="0"/>
              <a:t>κουμπιά</a:t>
            </a:r>
          </a:p>
          <a:p>
            <a:pPr lvl="1"/>
            <a:r>
              <a:rPr lang="el-GR" dirty="0" smtClean="0"/>
              <a:t>στα </a:t>
            </a:r>
            <a:r>
              <a:rPr lang="el-GR" dirty="0"/>
              <a:t>διαφημιστικά μηνύματα πλήρους </a:t>
            </a:r>
            <a:r>
              <a:rPr lang="el-GR" dirty="0" smtClean="0"/>
              <a:t>οθόνης</a:t>
            </a:r>
          </a:p>
          <a:p>
            <a:pPr lvl="1"/>
            <a:r>
              <a:rPr lang="el-GR" dirty="0" smtClean="0"/>
              <a:t>στα </a:t>
            </a:r>
            <a:r>
              <a:rPr lang="el-GR" dirty="0"/>
              <a:t>αναδυόμενα </a:t>
            </a:r>
            <a:r>
              <a:rPr lang="el-GR" dirty="0" smtClean="0"/>
              <a:t>παράθυρα</a:t>
            </a:r>
          </a:p>
          <a:p>
            <a:pPr lvl="1"/>
            <a:r>
              <a:rPr lang="el-GR" dirty="0" smtClean="0"/>
              <a:t>στα </a:t>
            </a:r>
            <a:r>
              <a:rPr lang="el-GR" dirty="0"/>
              <a:t>δελτία </a:t>
            </a:r>
            <a:r>
              <a:rPr lang="el-GR" dirty="0" smtClean="0"/>
              <a:t>τύπου</a:t>
            </a:r>
          </a:p>
          <a:p>
            <a:pPr lvl="1"/>
            <a:r>
              <a:rPr lang="el-GR" dirty="0" smtClean="0"/>
              <a:t>στους </a:t>
            </a:r>
            <a:r>
              <a:rPr lang="el-GR" dirty="0"/>
              <a:t>δεσμούς </a:t>
            </a:r>
            <a:r>
              <a:rPr lang="el-GR" dirty="0" smtClean="0"/>
              <a:t>υπερσύνδεσης</a:t>
            </a:r>
          </a:p>
          <a:p>
            <a:pPr lvl="1"/>
            <a:r>
              <a:rPr lang="el-GR" dirty="0" smtClean="0"/>
              <a:t>στα </a:t>
            </a:r>
            <a:r>
              <a:rPr lang="el-GR" dirty="0"/>
              <a:t>μηνύματα ηλεκτρονικού </a:t>
            </a:r>
            <a:r>
              <a:rPr lang="el-GR" dirty="0" smtClean="0"/>
              <a:t>ταχυδρομείου</a:t>
            </a:r>
          </a:p>
          <a:p>
            <a:pPr lvl="1"/>
            <a:r>
              <a:rPr lang="el-GR" dirty="0" smtClean="0"/>
              <a:t>στα </a:t>
            </a:r>
            <a:r>
              <a:rPr lang="el-GR" dirty="0"/>
              <a:t>"</a:t>
            </a:r>
            <a:r>
              <a:rPr lang="el-GR" dirty="0" err="1"/>
              <a:t>bubblebox</a:t>
            </a:r>
            <a:r>
              <a:rPr lang="el-GR" dirty="0" smtClean="0"/>
              <a:t>"</a:t>
            </a:r>
            <a:endParaRPr lang="el-GR" dirty="0"/>
          </a:p>
        </p:txBody>
      </p:sp>
    </p:spTree>
    <p:extLst>
      <p:ext uri="{BB962C8B-B14F-4D97-AF65-F5344CB8AC3E}">
        <p14:creationId xmlns:p14="http://schemas.microsoft.com/office/powerpoint/2010/main" val="116975947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ιστοσελίδα</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αποτελεί </a:t>
            </a:r>
            <a:r>
              <a:rPr lang="el-GR" dirty="0"/>
              <a:t>τη βάση ή το σημείο έναρξης και κατάληξης μιας επικοινωνιακής και διαφημιστικής πολιτικής στο διαδίκτυο. </a:t>
            </a:r>
            <a:endParaRPr lang="el-GR" dirty="0" smtClean="0"/>
          </a:p>
          <a:p>
            <a:r>
              <a:rPr lang="el-GR" dirty="0" smtClean="0"/>
              <a:t>Αντιπροσωπεύει </a:t>
            </a:r>
            <a:r>
              <a:rPr lang="el-GR" dirty="0"/>
              <a:t>και μερικές φορές αναπαριστά την </a:t>
            </a:r>
            <a:r>
              <a:rPr lang="el-GR" dirty="0" smtClean="0"/>
              <a:t>εταιρία </a:t>
            </a:r>
            <a:r>
              <a:rPr lang="el-GR" dirty="0"/>
              <a:t>ενώ στη σύγχρονη εποχή θεωρείται ως ο επίσημος σύνδεσμος της με τους καταναλωτές.</a:t>
            </a:r>
          </a:p>
          <a:p>
            <a:r>
              <a:rPr lang="el-GR" dirty="0"/>
              <a:t>Ιστοσελίδα "είναι μια ομάδα σελίδων στον παγκόσμιο ιστό, οι οποίες συνδέονται μεταξύ τους έτσι ώστε ο χρήστης να έχει πρόσβαση στο περιεχόμενο όλων των σελίδων" .</a:t>
            </a:r>
          </a:p>
          <a:p>
            <a:r>
              <a:rPr lang="el-GR" dirty="0"/>
              <a:t>Με τη χρήση του "υπερκειμένου" η εκάστοτε επιχείρηση έχει τη δυνατότητα μετάδοσης </a:t>
            </a:r>
            <a:r>
              <a:rPr lang="el-GR" dirty="0" smtClean="0"/>
              <a:t>μεγάλης </a:t>
            </a:r>
            <a:r>
              <a:rPr lang="el-GR" dirty="0"/>
              <a:t>ποσότητας πληροφοριών, ενώ η λειτουργία των "συνδέσμων" συμβάλλει στη σωστή δόμηση και οργάνωση της παρεχόμενης πληροφορίας. </a:t>
            </a:r>
          </a:p>
          <a:p>
            <a:r>
              <a:rPr lang="el-GR" dirty="0"/>
              <a:t>Η ιστοσελίδα οφείλει να πληροφορεί τους καταναλωτές για το ποια είναι η εταιρία, τι </a:t>
            </a:r>
            <a:r>
              <a:rPr lang="el-GR" dirty="0" smtClean="0"/>
              <a:t>προσφέρει </a:t>
            </a:r>
            <a:r>
              <a:rPr lang="el-GR" dirty="0"/>
              <a:t>(αγαθά και υπηρεσίες), τι περιλαμβάνει, από ποιους διοικείται και να καταδεικνύει τρόπους επικοινωνίας. Είναι σημαντικό οι πληροφορίες αυτές να είναι σωστά δομημένες και εύκολα </a:t>
            </a:r>
            <a:r>
              <a:rPr lang="el-GR" dirty="0" err="1" smtClean="0"/>
              <a:t>προσβάσιμες</a:t>
            </a:r>
            <a:r>
              <a:rPr lang="el-GR" dirty="0"/>
              <a:t>. </a:t>
            </a:r>
          </a:p>
        </p:txBody>
      </p:sp>
    </p:spTree>
    <p:extLst>
      <p:ext uri="{BB962C8B-B14F-4D97-AF65-F5344CB8AC3E}">
        <p14:creationId xmlns:p14="http://schemas.microsoft.com/office/powerpoint/2010/main" val="305562096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Τα τελευταία χρόνια μεγάλη σημασία δίνεται στην αισθητική των ιστοσελίδων που </a:t>
            </a:r>
            <a:r>
              <a:rPr lang="el-GR" dirty="0" smtClean="0"/>
              <a:t>επιτυγχάνεται </a:t>
            </a:r>
            <a:r>
              <a:rPr lang="el-GR" dirty="0"/>
              <a:t>με τη χρησιμοποίηση εικόνας, κινούμενης εικόνας, ήχου και βίντεο. </a:t>
            </a:r>
          </a:p>
          <a:p>
            <a:r>
              <a:rPr lang="el-GR" dirty="0"/>
              <a:t>Ο σχεδιασμός και τα μηνύματα που αποστέλλονται πρέπει να είναι σε συνάφεια με αυτά της ευρύτερης επικοινωνιακής πολιτικής που εφαρμόζεται σ' όλα τα μέσα (π.χ. τηλεόραση, </a:t>
            </a:r>
            <a:r>
              <a:rPr lang="el-GR" dirty="0" smtClean="0"/>
              <a:t>ραδιόφωνο </a:t>
            </a:r>
            <a:r>
              <a:rPr lang="el-GR" dirty="0"/>
              <a:t>και τύπος). </a:t>
            </a:r>
          </a:p>
        </p:txBody>
      </p:sp>
    </p:spTree>
    <p:extLst>
      <p:ext uri="{BB962C8B-B14F-4D97-AF65-F5344CB8AC3E}">
        <p14:creationId xmlns:p14="http://schemas.microsoft.com/office/powerpoint/2010/main" val="86506015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Σχεδιασμός ιστοσελίδας</a:t>
            </a:r>
            <a:endParaRPr lang="el-GR" dirty="0"/>
          </a:p>
        </p:txBody>
      </p:sp>
      <p:sp>
        <p:nvSpPr>
          <p:cNvPr id="3" name="Θέση περιεχομένου 2"/>
          <p:cNvSpPr>
            <a:spLocks noGrp="1"/>
          </p:cNvSpPr>
          <p:nvPr>
            <p:ph idx="1"/>
          </p:nvPr>
        </p:nvSpPr>
        <p:spPr/>
        <p:txBody>
          <a:bodyPr/>
          <a:lstStyle/>
          <a:p>
            <a:r>
              <a:rPr lang="el-GR" dirty="0"/>
              <a:t>Για το σχεδιασμό μιας ιστοσελίδας λαμβάνονται υπόψη 3 παράγοντες: </a:t>
            </a:r>
          </a:p>
          <a:p>
            <a:pPr lvl="1"/>
            <a:r>
              <a:rPr lang="el-GR" dirty="0" smtClean="0"/>
              <a:t>η </a:t>
            </a:r>
            <a:r>
              <a:rPr lang="el-GR" dirty="0"/>
              <a:t>φύση των προϊόντων ή υπηρεσιών που διαθέτει η εταιρία, </a:t>
            </a:r>
          </a:p>
          <a:p>
            <a:pPr lvl="1"/>
            <a:r>
              <a:rPr lang="el-GR" dirty="0" smtClean="0"/>
              <a:t>ο </a:t>
            </a:r>
            <a:r>
              <a:rPr lang="el-GR" dirty="0"/>
              <a:t>κύριος λόγος σύστασης της ιστοσελίδας, </a:t>
            </a:r>
          </a:p>
          <a:p>
            <a:pPr lvl="1"/>
            <a:r>
              <a:rPr lang="el-GR" dirty="0" smtClean="0"/>
              <a:t>το </a:t>
            </a:r>
            <a:r>
              <a:rPr lang="el-GR" dirty="0" err="1"/>
              <a:t>στοχούμενο</a:t>
            </a:r>
            <a:r>
              <a:rPr lang="el-GR" dirty="0"/>
              <a:t> κοινό στο οποίο απευθύνεται και εξυπηρετεί. </a:t>
            </a:r>
          </a:p>
          <a:p>
            <a:r>
              <a:rPr lang="el-GR" dirty="0"/>
              <a:t>Τα τρία αυτά στοιχεία είναι εξίσου σημαντικά και αποτελούν τους λόγους που οι ιστοσελίδες διαφέρουν μεταξύ τους.</a:t>
            </a:r>
          </a:p>
          <a:p>
            <a:endParaRPr lang="el-GR" dirty="0"/>
          </a:p>
        </p:txBody>
      </p:sp>
    </p:spTree>
    <p:extLst>
      <p:ext uri="{BB962C8B-B14F-4D97-AF65-F5344CB8AC3E}">
        <p14:creationId xmlns:p14="http://schemas.microsoft.com/office/powerpoint/2010/main" val="227537507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εισαγωγική ιστοσελίδα (</a:t>
            </a:r>
            <a:r>
              <a:rPr lang="en-US" dirty="0"/>
              <a:t>portal) </a:t>
            </a:r>
            <a:br>
              <a:rPr lang="en-US" dirty="0"/>
            </a:br>
            <a:endParaRPr lang="el-GR" dirty="0"/>
          </a:p>
        </p:txBody>
      </p:sp>
      <p:sp>
        <p:nvSpPr>
          <p:cNvPr id="3" name="Θέση περιεχομένου 2"/>
          <p:cNvSpPr>
            <a:spLocks noGrp="1"/>
          </p:cNvSpPr>
          <p:nvPr>
            <p:ph idx="1"/>
          </p:nvPr>
        </p:nvSpPr>
        <p:spPr/>
        <p:txBody>
          <a:bodyPr/>
          <a:lstStyle/>
          <a:p>
            <a:r>
              <a:rPr lang="el-GR" dirty="0" smtClean="0"/>
              <a:t>Η </a:t>
            </a:r>
            <a:r>
              <a:rPr lang="el-GR" dirty="0"/>
              <a:t>εισαγωγική ιστοσελίδα (</a:t>
            </a:r>
            <a:r>
              <a:rPr lang="el-GR" dirty="0" err="1"/>
              <a:t>portal</a:t>
            </a:r>
            <a:r>
              <a:rPr lang="el-GR" dirty="0"/>
              <a:t>) είναι εκείνη που χρησιμοποιείται ως πόρτα εισόδου στο </a:t>
            </a:r>
            <a:r>
              <a:rPr lang="el-GR" dirty="0" smtClean="0"/>
              <a:t>διαδίκτυο</a:t>
            </a:r>
            <a:r>
              <a:rPr lang="el-GR" dirty="0"/>
              <a:t>. </a:t>
            </a:r>
            <a:endParaRPr lang="el-GR" dirty="0" smtClean="0"/>
          </a:p>
          <a:p>
            <a:r>
              <a:rPr lang="el-GR" dirty="0" smtClean="0"/>
              <a:t>Είναι </a:t>
            </a:r>
            <a:r>
              <a:rPr lang="el-GR" dirty="0"/>
              <a:t>σχεδιασμένη έτσι ώστε να περιλαμβάνει όλα τις απαραίτητες πληροφορίες που θα χρειαστούν οι χρήστες μόλις εισέλθουν στο διαδίκτυο. </a:t>
            </a:r>
          </a:p>
          <a:p>
            <a:r>
              <a:rPr lang="el-GR" dirty="0"/>
              <a:t>Συνήθως φιλοξενεί </a:t>
            </a:r>
            <a:r>
              <a:rPr lang="el-GR" dirty="0" err="1"/>
              <a:t>banners</a:t>
            </a:r>
            <a:r>
              <a:rPr lang="el-GR" dirty="0"/>
              <a:t>, ενώ περιλαμβάνει και νέα για χρηματοοικονομικά θέματα, </a:t>
            </a:r>
            <a:r>
              <a:rPr lang="el-GR" dirty="0" smtClean="0"/>
              <a:t>ταξίδια</a:t>
            </a:r>
            <a:r>
              <a:rPr lang="el-GR" dirty="0"/>
              <a:t>, αγορές, υπολογιστές, παιχνίδια, δωρεάν υπηρεσίες ηλεκτρονικού ταχυδρομείου και άλλες </a:t>
            </a:r>
            <a:r>
              <a:rPr lang="el-GR" dirty="0" smtClean="0"/>
              <a:t>πληροφορίες </a:t>
            </a:r>
            <a:r>
              <a:rPr lang="el-GR" dirty="0"/>
              <a:t>διαφημιστικές ή μη .</a:t>
            </a:r>
          </a:p>
          <a:p>
            <a:endParaRPr lang="el-GR" dirty="0"/>
          </a:p>
        </p:txBody>
      </p:sp>
    </p:spTree>
    <p:extLst>
      <p:ext uri="{BB962C8B-B14F-4D97-AF65-F5344CB8AC3E}">
        <p14:creationId xmlns:p14="http://schemas.microsoft.com/office/powerpoint/2010/main" val="6924343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Διαφημιστικά πλαίσια (</a:t>
            </a:r>
            <a:r>
              <a:rPr lang="en-US" dirty="0" smtClean="0"/>
              <a:t>banners)</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Πρόκειται </a:t>
            </a:r>
            <a:r>
              <a:rPr lang="el-GR" dirty="0"/>
              <a:t>για μια από τις πρώτες μορφές διαφημιστικών μηνυμάτων που είδαμε στο </a:t>
            </a:r>
            <a:r>
              <a:rPr lang="el-GR" dirty="0" err="1"/>
              <a:t>internet</a:t>
            </a:r>
            <a:r>
              <a:rPr lang="el-GR" dirty="0"/>
              <a:t> και συνεχίζει να είναι σήμερα η πλέον αναγνωρίσιμη. </a:t>
            </a:r>
            <a:endParaRPr lang="el-GR" dirty="0" smtClean="0"/>
          </a:p>
          <a:p>
            <a:r>
              <a:rPr lang="el-GR" dirty="0" smtClean="0"/>
              <a:t>Τα </a:t>
            </a:r>
            <a:r>
              <a:rPr lang="el-GR" dirty="0"/>
              <a:t>"</a:t>
            </a:r>
            <a:r>
              <a:rPr lang="el-GR" dirty="0" err="1"/>
              <a:t>banners</a:t>
            </a:r>
            <a:r>
              <a:rPr lang="el-GR" dirty="0"/>
              <a:t>" είναι παραλληλόγραμμα </a:t>
            </a:r>
            <a:r>
              <a:rPr lang="el-GR" dirty="0" smtClean="0"/>
              <a:t>γραφικά </a:t>
            </a:r>
            <a:r>
              <a:rPr lang="el-GR" dirty="0"/>
              <a:t>που τοποθετούνται στο πάνω ή στο κάτω μέρος, αριστερά ή δεξιά της πρώτης σελίδας ενός </a:t>
            </a:r>
            <a:r>
              <a:rPr lang="el-GR" dirty="0" err="1"/>
              <a:t>web</a:t>
            </a:r>
            <a:r>
              <a:rPr lang="el-GR" dirty="0"/>
              <a:t> ή και των υπολοίπων σελίδων με προτίμηση σε αυτές που παρουσιάζουν υψηλή </a:t>
            </a:r>
            <a:r>
              <a:rPr lang="el-GR" dirty="0" err="1" smtClean="0"/>
              <a:t>επισκεψιμότητα</a:t>
            </a:r>
            <a:r>
              <a:rPr lang="el-GR" dirty="0"/>
              <a:t>, έχουν συγκεκριμένα σχήματα και διαστάσεις (με βάση πρότυπα που ορίζονται διεθνώς) και κρύβουν ένα σύνδεσμο ο οποίος οδηγεί σε </a:t>
            </a:r>
            <a:r>
              <a:rPr lang="el-GR" dirty="0" err="1"/>
              <a:t>ιστότοπο</a:t>
            </a:r>
            <a:r>
              <a:rPr lang="el-GR" dirty="0"/>
              <a:t> με περισσότερες πληροφορίες. </a:t>
            </a:r>
            <a:endParaRPr lang="el-GR" dirty="0" smtClean="0"/>
          </a:p>
          <a:p>
            <a:r>
              <a:rPr lang="el-GR" dirty="0" smtClean="0"/>
              <a:t>Πλέον </a:t>
            </a:r>
            <a:r>
              <a:rPr lang="el-GR" dirty="0"/>
              <a:t>σπάνια είναι στατικά και συνήθως ενσωματώνουν κάποιας μορφής κίνηση (</a:t>
            </a:r>
            <a:r>
              <a:rPr lang="el-GR" dirty="0" err="1"/>
              <a:t>animation</a:t>
            </a:r>
            <a:r>
              <a:rPr lang="el-GR" dirty="0"/>
              <a:t>, εναλλασσόμενες εικόνες κ.α.), ενώ σε ορισμένες περιπτώσεις συναντά κανείς και </a:t>
            </a:r>
            <a:r>
              <a:rPr lang="el-GR" dirty="0" err="1"/>
              <a:t>διαδραστικά</a:t>
            </a:r>
            <a:r>
              <a:rPr lang="el-GR" dirty="0"/>
              <a:t> στοιχεία . </a:t>
            </a:r>
          </a:p>
        </p:txBody>
      </p:sp>
    </p:spTree>
    <p:extLst>
      <p:ext uri="{BB962C8B-B14F-4D97-AF65-F5344CB8AC3E}">
        <p14:creationId xmlns:p14="http://schemas.microsoft.com/office/powerpoint/2010/main" val="214252646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a:t>Το "</a:t>
            </a:r>
            <a:r>
              <a:rPr lang="el-GR" sz="2600" b="1" dirty="0"/>
              <a:t>τοπικό </a:t>
            </a:r>
            <a:r>
              <a:rPr lang="el-GR" sz="2600" b="1" dirty="0" err="1"/>
              <a:t>banner</a:t>
            </a:r>
            <a:r>
              <a:rPr lang="el-GR" sz="2600" dirty="0"/>
              <a:t>" είναι αυτό στο οποίο κάνοντας </a:t>
            </a:r>
            <a:r>
              <a:rPr lang="el-GR" sz="2600" dirty="0" err="1"/>
              <a:t>click</a:t>
            </a:r>
            <a:r>
              <a:rPr lang="el-GR" sz="2600" dirty="0"/>
              <a:t> στην επιφάνειά του, μεταφέρει το χρήστη στο αντίστοιχο </a:t>
            </a:r>
            <a:r>
              <a:rPr lang="el-GR" sz="2600" dirty="0" err="1"/>
              <a:t>web</a:t>
            </a:r>
            <a:r>
              <a:rPr lang="el-GR" sz="2600" dirty="0"/>
              <a:t> </a:t>
            </a:r>
            <a:r>
              <a:rPr lang="el-GR" sz="2600" dirty="0" err="1"/>
              <a:t>site</a:t>
            </a:r>
            <a:r>
              <a:rPr lang="el-GR" sz="2600" dirty="0"/>
              <a:t>. </a:t>
            </a:r>
            <a:endParaRPr lang="el-GR" sz="2600" dirty="0" smtClean="0"/>
          </a:p>
          <a:p>
            <a:r>
              <a:rPr lang="el-GR" sz="2600" dirty="0" smtClean="0"/>
              <a:t>Ένα </a:t>
            </a:r>
            <a:r>
              <a:rPr lang="el-GR" sz="2600" dirty="0"/>
              <a:t>"</a:t>
            </a:r>
            <a:r>
              <a:rPr lang="el-GR" sz="2600" b="1" dirty="0"/>
              <a:t>δραστικό </a:t>
            </a:r>
            <a:r>
              <a:rPr lang="el-GR" sz="2600" b="1" dirty="0" err="1"/>
              <a:t>banner</a:t>
            </a:r>
            <a:r>
              <a:rPr lang="el-GR" sz="2600" dirty="0"/>
              <a:t>" επιτρέπει στο χρήστη να συμπληρώσει κάποια στοιχεία ή να επιλέξει από ένα αναγραφόμενο μενού συγκεκριμένες πληροφορίες, που επιθυμεί να αντλήσει και έπειτα να μεταφερθεί στη συγκεκριμένη σελίδα του αντίστοιχου "</a:t>
            </a:r>
            <a:r>
              <a:rPr lang="el-GR" sz="2600" dirty="0" err="1"/>
              <a:t>web</a:t>
            </a:r>
            <a:r>
              <a:rPr lang="el-GR" sz="2600" dirty="0"/>
              <a:t> </a:t>
            </a:r>
            <a:r>
              <a:rPr lang="el-GR" sz="2600" dirty="0" err="1"/>
              <a:t>site</a:t>
            </a:r>
            <a:r>
              <a:rPr lang="el-GR" sz="2600" dirty="0"/>
              <a:t>". </a:t>
            </a:r>
            <a:endParaRPr lang="el-GR" sz="2600" dirty="0" smtClean="0"/>
          </a:p>
          <a:p>
            <a:r>
              <a:rPr lang="el-GR" sz="2600" dirty="0" smtClean="0"/>
              <a:t>Άλλα </a:t>
            </a:r>
            <a:r>
              <a:rPr lang="el-GR" sz="2600" dirty="0"/>
              <a:t>"</a:t>
            </a:r>
            <a:r>
              <a:rPr lang="el-GR" sz="2600" dirty="0" err="1"/>
              <a:t>banners</a:t>
            </a:r>
            <a:r>
              <a:rPr lang="el-GR" sz="2600" dirty="0"/>
              <a:t>" διαθέτουν αυτόνομο περιεχόμενο όπου ο χρήστης μπορεί να αντλήσει πληροφορία, να πάρει μέρος σε κάποιο διαγωνισμό, ή να παίξει ένα "</a:t>
            </a:r>
            <a:r>
              <a:rPr lang="el-GR" sz="2600" dirty="0" err="1"/>
              <a:t>video</a:t>
            </a:r>
            <a:r>
              <a:rPr lang="el-GR" sz="2600" dirty="0"/>
              <a:t> </a:t>
            </a:r>
            <a:r>
              <a:rPr lang="el-GR" sz="2600" dirty="0" err="1"/>
              <a:t>game</a:t>
            </a:r>
            <a:r>
              <a:rPr lang="el-GR" sz="2600" dirty="0"/>
              <a:t>" χωρίς να φύγει από την αρχική ηλεκτρονική σελίδα του επισκέφτηκε . </a:t>
            </a:r>
            <a:endParaRPr lang="el-GR" sz="2600" dirty="0" smtClean="0"/>
          </a:p>
          <a:p>
            <a:r>
              <a:rPr lang="el-GR" sz="2600" dirty="0" smtClean="0"/>
              <a:t>Για </a:t>
            </a:r>
            <a:r>
              <a:rPr lang="el-GR" sz="2600" dirty="0"/>
              <a:t>το κοινό του διαδικτύου που σερφάρει χωρίς σκοπό στο διαδίκτυο, τα "</a:t>
            </a:r>
            <a:r>
              <a:rPr lang="el-GR" sz="2600" dirty="0" err="1"/>
              <a:t>banners</a:t>
            </a:r>
            <a:r>
              <a:rPr lang="el-GR" sz="2600" dirty="0"/>
              <a:t>" λειτουργούν σαν τις τηλεοπτικές ή ραδιοφωνικές διαφημίσεις προσπαθώντας σε πρώτο επίπεδο να τραβήξουν το ενδιαφέρον και την προσοχή τους.</a:t>
            </a:r>
          </a:p>
          <a:p>
            <a:r>
              <a:rPr lang="el-GR" sz="2600" dirty="0"/>
              <a:t>Ενώ οι θεωρητικοί της διαφήμισης αμφισβήτησαν από την αρχή την αποτελεσματικότητα του "</a:t>
            </a:r>
            <a:r>
              <a:rPr lang="el-GR" sz="2600" dirty="0" err="1"/>
              <a:t>banner</a:t>
            </a:r>
            <a:r>
              <a:rPr lang="el-GR" sz="2600" dirty="0"/>
              <a:t>", αυτό το είδος της διαφήμισης υπήρξε και εξακολουθεί να είναι αντικείμενο εκτεταμένης έρευνας και μελέτης. Εξάλλου, ερωτήματα που αφορούν στο μέγεθος, το σχήμα, την αισθητική, την ιστοσελίδα και το σημείο της τοποθέτησής τους και την τιμολόγησή τους παραμένουν </a:t>
            </a:r>
            <a:r>
              <a:rPr lang="el-GR" sz="2600" dirty="0" smtClean="0"/>
              <a:t>ανοιχτά</a:t>
            </a:r>
            <a:r>
              <a:rPr lang="el-GR" dirty="0"/>
              <a:t>.</a:t>
            </a:r>
          </a:p>
          <a:p>
            <a:endParaRPr lang="el-GR" dirty="0"/>
          </a:p>
        </p:txBody>
      </p:sp>
    </p:spTree>
    <p:extLst>
      <p:ext uri="{BB962C8B-B14F-4D97-AF65-F5344CB8AC3E}">
        <p14:creationId xmlns:p14="http://schemas.microsoft.com/office/powerpoint/2010/main" val="210972329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διαφημιστικά κουμπιά</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err="1" smtClean="0"/>
              <a:t>To</a:t>
            </a:r>
            <a:r>
              <a:rPr lang="el-GR" dirty="0" smtClean="0"/>
              <a:t> </a:t>
            </a:r>
            <a:r>
              <a:rPr lang="el-GR" dirty="0"/>
              <a:t>"</a:t>
            </a:r>
            <a:r>
              <a:rPr lang="el-GR" dirty="0" err="1"/>
              <a:t>button</a:t>
            </a:r>
            <a:r>
              <a:rPr lang="el-GR" dirty="0"/>
              <a:t>" είναι μια μορφή διαφήμισης τύπου "</a:t>
            </a:r>
            <a:r>
              <a:rPr lang="el-GR" dirty="0" err="1"/>
              <a:t>banner</a:t>
            </a:r>
            <a:r>
              <a:rPr lang="el-GR" dirty="0"/>
              <a:t>", το οποίο επίσης περιλαμβάνει απλό κείμενο, γραφικά ή δυναμικό περιεχόμενο. </a:t>
            </a:r>
            <a:endParaRPr lang="el-GR" dirty="0" smtClean="0"/>
          </a:p>
          <a:p>
            <a:r>
              <a:rPr lang="el-GR" dirty="0" smtClean="0"/>
              <a:t>Διαφέρει </a:t>
            </a:r>
            <a:r>
              <a:rPr lang="el-GR" dirty="0"/>
              <a:t>από το "</a:t>
            </a:r>
            <a:r>
              <a:rPr lang="el-GR" dirty="0" err="1"/>
              <a:t>banner</a:t>
            </a:r>
            <a:r>
              <a:rPr lang="el-GR" dirty="0"/>
              <a:t>" στο μέγεθος (είναι </a:t>
            </a:r>
            <a:r>
              <a:rPr lang="el-GR" dirty="0" smtClean="0"/>
              <a:t>σημαντικά </a:t>
            </a:r>
            <a:r>
              <a:rPr lang="el-GR" dirty="0"/>
              <a:t>μικρότερο) και στην ανανέωση του περιεχομένου του. </a:t>
            </a:r>
            <a:endParaRPr lang="el-GR" dirty="0" smtClean="0"/>
          </a:p>
          <a:p>
            <a:r>
              <a:rPr lang="el-GR" dirty="0" smtClean="0"/>
              <a:t>Σε </a:t>
            </a:r>
            <a:r>
              <a:rPr lang="el-GR" dirty="0"/>
              <a:t>αντίθεση με τα "</a:t>
            </a:r>
            <a:r>
              <a:rPr lang="el-GR" dirty="0" err="1"/>
              <a:t>banners</a:t>
            </a:r>
            <a:r>
              <a:rPr lang="el-GR" dirty="0"/>
              <a:t>", το </a:t>
            </a:r>
            <a:r>
              <a:rPr lang="el-GR" dirty="0" smtClean="0"/>
              <a:t>περιεχόμενο </a:t>
            </a:r>
            <a:r>
              <a:rPr lang="el-GR" dirty="0"/>
              <a:t>των "</a:t>
            </a:r>
            <a:r>
              <a:rPr lang="el-GR" dirty="0" err="1"/>
              <a:t>buttons</a:t>
            </a:r>
            <a:r>
              <a:rPr lang="el-GR" dirty="0"/>
              <a:t>" παραμένει αμετάβλητο για μεγάλο χρονικό διάστημα με σκοπό την </a:t>
            </a:r>
            <a:r>
              <a:rPr lang="el-GR" dirty="0" smtClean="0"/>
              <a:t>ενδυνάμωση </a:t>
            </a:r>
            <a:r>
              <a:rPr lang="el-GR" dirty="0"/>
              <a:t>του μηνύματος. </a:t>
            </a:r>
          </a:p>
          <a:p>
            <a:endParaRPr lang="el-GR" dirty="0"/>
          </a:p>
        </p:txBody>
      </p:sp>
    </p:spTree>
    <p:extLst>
      <p:ext uri="{BB962C8B-B14F-4D97-AF65-F5344CB8AC3E}">
        <p14:creationId xmlns:p14="http://schemas.microsoft.com/office/powerpoint/2010/main" val="42596949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Η χρήση τους είναι πολύ απλή και η χρησιμότητα τους για το κοινό σημαντική. Ο χρήστης μ' ένα πάτημα στο "</a:t>
            </a:r>
            <a:r>
              <a:rPr lang="el-GR" dirty="0" err="1"/>
              <a:t>button</a:t>
            </a:r>
            <a:r>
              <a:rPr lang="el-GR" dirty="0"/>
              <a:t>" αποθηκεύει στο μηχάνημα του αυτόματα και χωρίς τη συμπλήρωση κάποιας αίτησης ή φόρμας το διαφημιζόμενο λογισμικό του χορηγού.</a:t>
            </a:r>
          </a:p>
          <a:p>
            <a:r>
              <a:rPr lang="el-GR" dirty="0"/>
              <a:t>Η αποδοχή τους από το κοινό ήταν πάντοτε υψηλή, καθώς έχει ταυτιστεί με την απόκτηση δωρεάν λογισμικού. Όμως, παρά τα υψηλά επίπεδα ανταπόκρισης του κοινού στα "</a:t>
            </a:r>
            <a:r>
              <a:rPr lang="el-GR" dirty="0" err="1"/>
              <a:t>buttons</a:t>
            </a:r>
            <a:r>
              <a:rPr lang="el-GR" dirty="0"/>
              <a:t>" και κυρίως τα υψηλά επίπεδα </a:t>
            </a:r>
            <a:r>
              <a:rPr lang="el-GR" dirty="0" err="1"/>
              <a:t>αναγνωρισιμότητας</a:t>
            </a:r>
            <a:r>
              <a:rPr lang="el-GR" dirty="0"/>
              <a:t> των προϊόντων και των επιχειρήσεων - χορηγών τους, η χρήση τους είναι πλέον περιορισμένη καθώς έχουν αντικατασταθεί από τα "</a:t>
            </a:r>
            <a:r>
              <a:rPr lang="el-GR" dirty="0" err="1"/>
              <a:t>banners</a:t>
            </a:r>
            <a:r>
              <a:rPr lang="el-GR" dirty="0"/>
              <a:t>" .</a:t>
            </a:r>
          </a:p>
          <a:p>
            <a:endParaRPr lang="el-GR" dirty="0"/>
          </a:p>
        </p:txBody>
      </p:sp>
    </p:spTree>
    <p:extLst>
      <p:ext uri="{BB962C8B-B14F-4D97-AF65-F5344CB8AC3E}">
        <p14:creationId xmlns:p14="http://schemas.microsoft.com/office/powerpoint/2010/main" val="165299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Συγκριτική διαφήμιση </a:t>
            </a:r>
            <a:br>
              <a:rPr lang="el-GR" dirty="0"/>
            </a:b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Ειδική </a:t>
            </a:r>
            <a:r>
              <a:rPr lang="el-GR" dirty="0"/>
              <a:t>μορφή διαφήμισης αποτελεί η συγκριτική διαφήμιση. </a:t>
            </a:r>
          </a:p>
          <a:p>
            <a:r>
              <a:rPr lang="el-GR" dirty="0" smtClean="0"/>
              <a:t>Η </a:t>
            </a:r>
            <a:r>
              <a:rPr lang="el-GR" dirty="0"/>
              <a:t>διαφήμιση που προσδιορίζει άμεσα ή έμμεσα ή υπονοεί την ταυτότητα συγκεκριμένου </a:t>
            </a:r>
            <a:r>
              <a:rPr lang="el-GR" dirty="0" smtClean="0"/>
              <a:t>ανταγωνιστή </a:t>
            </a:r>
            <a:r>
              <a:rPr lang="el-GR" dirty="0"/>
              <a:t>ή των αγαθών ή υπηρεσιών που εκείνος προσφέρει (συγκριτική διαφήμιση) επιτρέπεται εφόσον συγκρίνει με αντικειμενικό τρόπο  τα ουσιώδη, συναφή, επαληθεύσιμα και επιλεγμένα με αμεροληψία χαρακτηριστικά ανταγωνιστικών αγαθών ή υπηρεσιών  και: </a:t>
            </a:r>
          </a:p>
          <a:p>
            <a:pPr lvl="1"/>
            <a:r>
              <a:rPr lang="el-GR" dirty="0" smtClean="0"/>
              <a:t>δεν </a:t>
            </a:r>
            <a:r>
              <a:rPr lang="el-GR" dirty="0"/>
              <a:t>είναι παραπλανητική , </a:t>
            </a:r>
          </a:p>
          <a:p>
            <a:pPr lvl="1"/>
            <a:r>
              <a:rPr lang="el-GR" dirty="0" smtClean="0"/>
              <a:t>δεν </a:t>
            </a:r>
            <a:r>
              <a:rPr lang="el-GR" dirty="0"/>
              <a:t>προκαλεί σύγχυση στην αγορά μεταξύ του διαφημιζόμενου και ενός ανταγωνιστή ή μεταξύ ανταγωνιστών του διαφημιζόμενου ή μεταξύ των σημάτων, άλλων διακριτικών γνωρισμάτων, αγαθών ή υπηρεσιών του διαφημιζόμενου και ενός ανταγωνιστή ή περισσότερων ανταγωνιστών μεταξύ τους, </a:t>
            </a:r>
          </a:p>
          <a:p>
            <a:pPr lvl="1"/>
            <a:r>
              <a:rPr lang="el-GR" dirty="0" smtClean="0"/>
              <a:t>δεν </a:t>
            </a:r>
            <a:r>
              <a:rPr lang="el-GR" dirty="0"/>
              <a:t>είναι υποτιμητική, δυσφημιστική ή περιφρονητική για έναν ανταγωνιστή ή για τα σήματα, </a:t>
            </a:r>
            <a:r>
              <a:rPr lang="el-GR" dirty="0" err="1"/>
              <a:t>άλ</a:t>
            </a:r>
            <a:r>
              <a:rPr lang="el-GR" dirty="0"/>
              <a:t>-λα διακριτικά γνωρίσματα, αγαθά, υπηρεσίες ή δραστηριότητές του, </a:t>
            </a:r>
          </a:p>
          <a:p>
            <a:pPr lvl="1"/>
            <a:r>
              <a:rPr lang="el-GR" dirty="0" smtClean="0"/>
              <a:t>δεν </a:t>
            </a:r>
            <a:r>
              <a:rPr lang="el-GR" dirty="0"/>
              <a:t>επιδιώκει κατά κύριο λόγο να επωφεληθεί από τη φήμη σήματος ή άλλου διακριτικού </a:t>
            </a:r>
            <a:r>
              <a:rPr lang="el-GR" dirty="0" err="1"/>
              <a:t>γνωρί</a:t>
            </a:r>
            <a:r>
              <a:rPr lang="el-GR" dirty="0"/>
              <a:t>-</a:t>
            </a:r>
            <a:r>
              <a:rPr lang="el-GR" dirty="0" err="1"/>
              <a:t>σματος</a:t>
            </a:r>
            <a:r>
              <a:rPr lang="el-GR" dirty="0"/>
              <a:t> ανταγωνιστή, </a:t>
            </a:r>
          </a:p>
          <a:p>
            <a:pPr lvl="1"/>
            <a:r>
              <a:rPr lang="el-GR" dirty="0" smtClean="0"/>
              <a:t>για </a:t>
            </a:r>
            <a:r>
              <a:rPr lang="el-GR" dirty="0"/>
              <a:t>προϊόντα με ονομασία προέλευσης, αφορά σε κάθε περίπτωση προϊόντα με την ίδια ονομασία προέλευσης και </a:t>
            </a:r>
          </a:p>
          <a:p>
            <a:pPr lvl="1"/>
            <a:r>
              <a:rPr lang="el-GR" dirty="0" smtClean="0"/>
              <a:t>δεν </a:t>
            </a:r>
            <a:r>
              <a:rPr lang="el-GR" dirty="0"/>
              <a:t>παρουσιάζει ένα αγαθό ή μια υπηρεσία ως απομίμηση ή αντίγραφο αγαθού ή υπηρεσίας που φέρουν σήμα κατατεθέν ή εμπορική επωνυμία</a:t>
            </a:r>
          </a:p>
          <a:p>
            <a:endParaRPr lang="el-GR" dirty="0"/>
          </a:p>
        </p:txBody>
      </p:sp>
    </p:spTree>
    <p:extLst>
      <p:ext uri="{BB962C8B-B14F-4D97-AF65-F5344CB8AC3E}">
        <p14:creationId xmlns:p14="http://schemas.microsoft.com/office/powerpoint/2010/main" val="1089683639"/>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908720"/>
            <a:ext cx="8229600" cy="864096"/>
          </a:xfrm>
        </p:spPr>
        <p:txBody>
          <a:bodyPr>
            <a:normAutofit fontScale="90000"/>
          </a:bodyPr>
          <a:lstStyle/>
          <a:p>
            <a:r>
              <a:rPr lang="el-GR" sz="3600" dirty="0"/>
              <a:t>Τα διαφημιστικά μηνύματα πλήρους οθόνης (</a:t>
            </a:r>
            <a:r>
              <a:rPr lang="el-GR" sz="3600" dirty="0" err="1"/>
              <a:t>splash</a:t>
            </a:r>
            <a:r>
              <a:rPr lang="el-GR" sz="3600" dirty="0"/>
              <a:t> </a:t>
            </a:r>
            <a:r>
              <a:rPr lang="el-GR" sz="3600" dirty="0" err="1"/>
              <a:t>screen</a:t>
            </a:r>
            <a:r>
              <a:rPr lang="el-GR" sz="3600" dirty="0"/>
              <a:t>) </a:t>
            </a:r>
            <a:endParaRPr lang="el-GR" dirty="0"/>
          </a:p>
        </p:txBody>
      </p:sp>
      <p:sp>
        <p:nvSpPr>
          <p:cNvPr id="3" name="Θέση περιεχομένου 2"/>
          <p:cNvSpPr>
            <a:spLocks noGrp="1"/>
          </p:cNvSpPr>
          <p:nvPr>
            <p:ph idx="1"/>
          </p:nvPr>
        </p:nvSpPr>
        <p:spPr>
          <a:xfrm>
            <a:off x="467544" y="1556792"/>
            <a:ext cx="8229600" cy="4876800"/>
          </a:xfrm>
        </p:spPr>
        <p:txBody>
          <a:bodyPr>
            <a:normAutofit/>
          </a:bodyPr>
          <a:lstStyle/>
          <a:p>
            <a:pPr marL="0" indent="0">
              <a:buNone/>
            </a:pPr>
            <a:endParaRPr lang="el-GR" dirty="0"/>
          </a:p>
          <a:p>
            <a:r>
              <a:rPr lang="el-GR" dirty="0"/>
              <a:t>Τα "</a:t>
            </a:r>
            <a:r>
              <a:rPr lang="el-GR" dirty="0" err="1"/>
              <a:t>Splash</a:t>
            </a:r>
            <a:r>
              <a:rPr lang="el-GR" dirty="0"/>
              <a:t> </a:t>
            </a:r>
            <a:r>
              <a:rPr lang="el-GR" dirty="0" err="1"/>
              <a:t>Screens</a:t>
            </a:r>
            <a:r>
              <a:rPr lang="el-GR" dirty="0"/>
              <a:t>" είναι διαφημιστικά μηνύματα τα οποία εκτοξεύονται για λίγα </a:t>
            </a:r>
            <a:r>
              <a:rPr lang="el-GR" dirty="0" smtClean="0"/>
              <a:t>δευτερόλεπτα </a:t>
            </a:r>
            <a:r>
              <a:rPr lang="el-GR" dirty="0"/>
              <a:t>πριν από τη είσοδο ενός χρήστη σε μία ιστοσελίδα και καταλαμβάνουν ολόκληρη την οθόνη. </a:t>
            </a:r>
            <a:endParaRPr lang="el-GR" dirty="0" smtClean="0"/>
          </a:p>
          <a:p>
            <a:r>
              <a:rPr lang="el-GR" dirty="0" smtClean="0"/>
              <a:t>Συνήθως</a:t>
            </a:r>
            <a:r>
              <a:rPr lang="el-GR" dirty="0"/>
              <a:t>, έχουν πολύ έντονα χρώματα, γραφικά και κινούμενες εικόνες, ενώ περιλαμβάνουν λίγα και ξεκάθαρα μηνύματα από 1-2.</a:t>
            </a:r>
          </a:p>
          <a:p>
            <a:endParaRPr lang="el-GR" dirty="0"/>
          </a:p>
        </p:txBody>
      </p:sp>
    </p:spTree>
    <p:extLst>
      <p:ext uri="{BB962C8B-B14F-4D97-AF65-F5344CB8AC3E}">
        <p14:creationId xmlns:p14="http://schemas.microsoft.com/office/powerpoint/2010/main" val="4256944760"/>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Τα αναδυόμενα πλαίσια</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Τα αναδυόμενα διαφημιστικά πλαίσια "</a:t>
            </a:r>
            <a:r>
              <a:rPr lang="el-GR" dirty="0" err="1"/>
              <a:t>Pop</a:t>
            </a:r>
            <a:r>
              <a:rPr lang="el-GR" dirty="0"/>
              <a:t>-</a:t>
            </a:r>
            <a:r>
              <a:rPr lang="el-GR" dirty="0" err="1"/>
              <a:t>ups</a:t>
            </a:r>
            <a:r>
              <a:rPr lang="el-GR" dirty="0"/>
              <a:t>" είναι εικονίδια μικρών διαστάσεων που </a:t>
            </a:r>
            <a:r>
              <a:rPr lang="el-GR" dirty="0" smtClean="0"/>
              <a:t>συνήθως </a:t>
            </a:r>
            <a:r>
              <a:rPr lang="el-GR" dirty="0"/>
              <a:t>έχουν εφαρμογές πολυμέσων. Αποτελούν δημιουργήματα, τα οποία δεν είναι μέρος της ηλεκτρονικής σελίδας αλλά εμφανίζονται όταν ο χρήστης εισέρχεται σε αυτή. Πρόκειται για μια από τις πιο δημοφιλείς πρακτικές για την παρουσίαση διαφημίσεων </a:t>
            </a:r>
            <a:r>
              <a:rPr lang="el-GR" dirty="0" err="1"/>
              <a:t>rich</a:t>
            </a:r>
            <a:r>
              <a:rPr lang="el-GR" dirty="0"/>
              <a:t> </a:t>
            </a:r>
            <a:r>
              <a:rPr lang="el-GR" dirty="0" err="1"/>
              <a:t>media</a:t>
            </a:r>
            <a:r>
              <a:rPr lang="el-GR" dirty="0"/>
              <a:t>, υιοθετώντας νέες τεχνολογίες και γλώσσες προγραμματισμού  και χρησιμοποιούνται για μεγαλύτερες </a:t>
            </a:r>
            <a:r>
              <a:rPr lang="el-GR" dirty="0" err="1"/>
              <a:t>δυνατότη</a:t>
            </a:r>
            <a:r>
              <a:rPr lang="el-GR" dirty="0"/>
              <a:t>-τες απόδοσης του οπτικοακουστικού υλικού. </a:t>
            </a:r>
          </a:p>
          <a:p>
            <a:r>
              <a:rPr lang="el-GR" dirty="0"/>
              <a:t>Μοιάζουν πολύ με τα "</a:t>
            </a:r>
            <a:r>
              <a:rPr lang="el-GR" dirty="0" err="1"/>
              <a:t>banners</a:t>
            </a:r>
            <a:r>
              <a:rPr lang="el-GR" dirty="0"/>
              <a:t>" ως προς τις διαστάσεις, το περιεχόμενο και το ύφος. Η βασική τους διαφορά είναι ότι τα "</a:t>
            </a:r>
            <a:r>
              <a:rPr lang="el-GR" dirty="0" err="1"/>
              <a:t>Pop</a:t>
            </a:r>
            <a:r>
              <a:rPr lang="el-GR" dirty="0"/>
              <a:t>-</a:t>
            </a:r>
            <a:r>
              <a:rPr lang="el-GR" dirty="0" err="1"/>
              <a:t>ups</a:t>
            </a:r>
            <a:r>
              <a:rPr lang="el-GR" dirty="0"/>
              <a:t>" αναδύονται στην οθόνη του υπολογιστή και εμφανίζονται χωρίς να το περιμένει ο χρήστης. </a:t>
            </a:r>
          </a:p>
          <a:p>
            <a:r>
              <a:rPr lang="el-GR" dirty="0"/>
              <a:t>Διατυπώνονται, όμως, επιφυλάξεις όσον αφορά την αποτελεσματικότητά τους, γιατί πολλές φορές καταγράφονται ως ενοχλητικά στο μυαλό των καταναλωτών. Ο "επιθετικός" χαρακτήρας τους δεν τα κάνει ιδιαίτερα αγαπητά στο κοινό και επομένως οι χρήστες ενεργοποιούν </a:t>
            </a:r>
            <a:r>
              <a:rPr lang="el-GR" dirty="0" smtClean="0"/>
              <a:t>προγράμματα </a:t>
            </a:r>
            <a:r>
              <a:rPr lang="el-GR" dirty="0"/>
              <a:t>που αποτρέπουν την εμφάνιση των αναδυόμενων παραθύρων.</a:t>
            </a:r>
          </a:p>
          <a:p>
            <a:endParaRPr lang="el-GR" dirty="0"/>
          </a:p>
        </p:txBody>
      </p:sp>
    </p:spTree>
    <p:extLst>
      <p:ext uri="{BB962C8B-B14F-4D97-AF65-F5344CB8AC3E}">
        <p14:creationId xmlns:p14="http://schemas.microsoft.com/office/powerpoint/2010/main" val="80963250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Δελτία τύπου (</a:t>
            </a:r>
            <a:r>
              <a:rPr lang="en-US" dirty="0"/>
              <a:t>advertorials) </a:t>
            </a:r>
            <a:r>
              <a:rPr lang="en-US" dirty="0" smtClean="0"/>
              <a:t>-</a:t>
            </a:r>
            <a:endParaRPr lang="el-GR" dirty="0"/>
          </a:p>
        </p:txBody>
      </p:sp>
      <p:sp>
        <p:nvSpPr>
          <p:cNvPr id="3" name="Θέση περιεχομένου 2"/>
          <p:cNvSpPr>
            <a:spLocks noGrp="1"/>
          </p:cNvSpPr>
          <p:nvPr>
            <p:ph idx="1"/>
          </p:nvPr>
        </p:nvSpPr>
        <p:spPr/>
        <p:txBody>
          <a:bodyPr>
            <a:normAutofit/>
          </a:bodyPr>
          <a:lstStyle/>
          <a:p>
            <a:r>
              <a:rPr lang="el-GR" dirty="0" smtClean="0"/>
              <a:t>Τα </a:t>
            </a:r>
            <a:r>
              <a:rPr lang="el-GR" dirty="0"/>
              <a:t>"</a:t>
            </a:r>
            <a:r>
              <a:rPr lang="el-GR" dirty="0" err="1"/>
              <a:t>advertorials</a:t>
            </a:r>
            <a:r>
              <a:rPr lang="el-GR" dirty="0"/>
              <a:t>" θα μπορούσαν να προσδιοριστούν ως πληρωμένα δελτία τύπου ή και </a:t>
            </a:r>
            <a:r>
              <a:rPr lang="el-GR" dirty="0" smtClean="0"/>
              <a:t>παρουσιάσεις </a:t>
            </a:r>
            <a:r>
              <a:rPr lang="el-GR" dirty="0"/>
              <a:t>σε ορισμένες ιστοσελίδες στο διαδίκτυο. </a:t>
            </a:r>
            <a:endParaRPr lang="el-GR" dirty="0" smtClean="0"/>
          </a:p>
          <a:p>
            <a:r>
              <a:rPr lang="el-GR" dirty="0" smtClean="0"/>
              <a:t>Αναφέρονται </a:t>
            </a:r>
            <a:r>
              <a:rPr lang="el-GR" dirty="0"/>
              <a:t>σε συγκεκριμένα προϊόντα, </a:t>
            </a:r>
            <a:r>
              <a:rPr lang="el-GR" dirty="0" smtClean="0"/>
              <a:t>υπηρεσίες </a:t>
            </a:r>
            <a:r>
              <a:rPr lang="el-GR" dirty="0"/>
              <a:t>ή καταχωρήσεις. </a:t>
            </a:r>
            <a:endParaRPr lang="el-GR" dirty="0" smtClean="0"/>
          </a:p>
          <a:p>
            <a:r>
              <a:rPr lang="el-GR" dirty="0" smtClean="0"/>
              <a:t>Συνοδεύονται </a:t>
            </a:r>
            <a:r>
              <a:rPr lang="el-GR" dirty="0"/>
              <a:t>από αντίστοιχα διαφημιστικά πλαίσια (</a:t>
            </a:r>
            <a:r>
              <a:rPr lang="el-GR" dirty="0" err="1"/>
              <a:t>banners</a:t>
            </a:r>
            <a:r>
              <a:rPr lang="el-GR" dirty="0"/>
              <a:t>) ή κουμπιά (</a:t>
            </a:r>
            <a:r>
              <a:rPr lang="el-GR" dirty="0" err="1"/>
              <a:t>buttons</a:t>
            </a:r>
            <a:r>
              <a:rPr lang="el-GR" dirty="0"/>
              <a:t>) και πάντα περιλαμβάνουν δεσμούς υπερσύνδεσης (</a:t>
            </a:r>
            <a:r>
              <a:rPr lang="el-GR" dirty="0" err="1"/>
              <a:t>hyperlinks</a:t>
            </a:r>
            <a:r>
              <a:rPr lang="el-GR" dirty="0"/>
              <a:t>) με τις αντίστοιχες </a:t>
            </a:r>
            <a:r>
              <a:rPr lang="el-GR" dirty="0" smtClean="0"/>
              <a:t>ιστοσελίδες</a:t>
            </a:r>
            <a:r>
              <a:rPr lang="el-GR" dirty="0"/>
              <a:t>.</a:t>
            </a:r>
          </a:p>
          <a:p>
            <a:endParaRPr lang="el-GR" dirty="0"/>
          </a:p>
        </p:txBody>
      </p:sp>
    </p:spTree>
    <p:extLst>
      <p:ext uri="{BB962C8B-B14F-4D97-AF65-F5344CB8AC3E}">
        <p14:creationId xmlns:p14="http://schemas.microsoft.com/office/powerpoint/2010/main" val="391910571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Δεσμοί </a:t>
            </a:r>
            <a:r>
              <a:rPr lang="el-GR" dirty="0"/>
              <a:t>υπερσύνδεσης (</a:t>
            </a:r>
            <a:r>
              <a:rPr lang="en-US" dirty="0"/>
              <a:t>hyperlinks)</a:t>
            </a:r>
            <a:endParaRPr lang="el-GR" dirty="0"/>
          </a:p>
        </p:txBody>
      </p:sp>
      <p:sp>
        <p:nvSpPr>
          <p:cNvPr id="3" name="Θέση περιεχομένου 2"/>
          <p:cNvSpPr>
            <a:spLocks noGrp="1"/>
          </p:cNvSpPr>
          <p:nvPr>
            <p:ph idx="1"/>
          </p:nvPr>
        </p:nvSpPr>
        <p:spPr>
          <a:xfrm>
            <a:off x="457200" y="1600200"/>
            <a:ext cx="8229600" cy="5141168"/>
          </a:xfrm>
        </p:spPr>
        <p:txBody>
          <a:bodyPr>
            <a:normAutofit fontScale="62500" lnSpcReduction="20000"/>
          </a:bodyPr>
          <a:lstStyle/>
          <a:p>
            <a:r>
              <a:rPr lang="el-GR" sz="2900" dirty="0"/>
              <a:t>Οι δεσμοί υπερσύνδεσης είναι λέξεις που εντάσσονται μέσα σε ένα κείμενο ή μια καταχώρηση, οι οποίες συνδέονται με τις ιστοσελίδες των προϊόντων και υπηρεσιών που προβάλλουν. </a:t>
            </a:r>
            <a:endParaRPr lang="el-GR" sz="2900" dirty="0" smtClean="0"/>
          </a:p>
          <a:p>
            <a:r>
              <a:rPr lang="el-GR" sz="2900" dirty="0" smtClean="0"/>
              <a:t>Εξασφαλίζουν </a:t>
            </a:r>
            <a:r>
              <a:rPr lang="el-GR" sz="2900" dirty="0"/>
              <a:t>την μετάβαση στην αντίστοιχη ιστοσελίδα χωρίς να χρειάζεται να πληκτρολογήσει ο χρήστης την πλήρη διεύθυνση της εν λόγω ιστοσελίδας. </a:t>
            </a:r>
            <a:endParaRPr lang="el-GR" sz="2900" dirty="0" smtClean="0"/>
          </a:p>
          <a:p>
            <a:r>
              <a:rPr lang="el-GR" sz="2900" dirty="0" smtClean="0"/>
              <a:t>Τα </a:t>
            </a:r>
            <a:r>
              <a:rPr lang="el-GR" sz="2900" dirty="0"/>
              <a:t>τελευταία χρόνια οι "σύνδεσμοι </a:t>
            </a:r>
            <a:r>
              <a:rPr lang="el-GR" sz="2900" dirty="0" smtClean="0"/>
              <a:t>κειμένου</a:t>
            </a:r>
            <a:r>
              <a:rPr lang="el-GR" sz="2900" dirty="0"/>
              <a:t>" συνδυάζονται και με άλλες μορφές διαφήμισης όπως είναι τα </a:t>
            </a:r>
            <a:r>
              <a:rPr lang="el-GR" sz="2900" dirty="0" err="1"/>
              <a:t>buttons</a:t>
            </a:r>
            <a:r>
              <a:rPr lang="el-GR" sz="2900" dirty="0"/>
              <a:t> και τα </a:t>
            </a:r>
            <a:r>
              <a:rPr lang="el-GR" sz="2900" dirty="0" err="1"/>
              <a:t>pop</a:t>
            </a:r>
            <a:r>
              <a:rPr lang="el-GR" sz="2900" dirty="0"/>
              <a:t>-</a:t>
            </a:r>
            <a:r>
              <a:rPr lang="el-GR" sz="2900" dirty="0" err="1"/>
              <a:t>ups</a:t>
            </a:r>
            <a:r>
              <a:rPr lang="el-GR" sz="2900" dirty="0"/>
              <a:t> που περιγράφονται παραπάνω. Διαδραματίζουν πρωτίστως διαφημιστικό ή και επεξηγηματικό ρόλο παρέχοντας επιπρόσθετες πληροφορίες κατ' επιλογή του επισκέπτη.</a:t>
            </a:r>
          </a:p>
          <a:p>
            <a:r>
              <a:rPr lang="el-GR" sz="2900" dirty="0"/>
              <a:t>Ίσως ν' αποτελεί την πιο απλή μορφή διαφήμισης στον παγκόσμιο ιστό ως προς το σχεδιασμό της. Επίσης, είναι η λιγότερη "ενοχλητική" για το κοινό. Αυτό δεν σημαίνει ότι δεν μπορεί να </a:t>
            </a:r>
            <a:r>
              <a:rPr lang="el-GR" sz="2900" dirty="0" smtClean="0"/>
              <a:t>είναι </a:t>
            </a:r>
            <a:r>
              <a:rPr lang="el-GR" sz="2900" dirty="0"/>
              <a:t>αποτελεσματική ή ότι δεν απαιτείται σημαντική έρευνα και μελέτη από τους υπεύθυνους της διαφήμισης κυρίως για την τοποθέτησή τους και την επιλογή του κειμένου. Αντίθετα, είναι μια πολύ καλή τεχνική αφού παράγεται εύκολα και με την κατάλληλη μορφή μπορεί να προσεγγίσει ένα ευρύ κοινό συντελώντας έτσι σημαντικά στην αύξηση της </a:t>
            </a:r>
            <a:r>
              <a:rPr lang="el-GR" sz="2900" dirty="0" err="1"/>
              <a:t>επισκεψιμότητας</a:t>
            </a:r>
            <a:r>
              <a:rPr lang="el-GR" sz="2900" dirty="0"/>
              <a:t> της </a:t>
            </a:r>
            <a:r>
              <a:rPr lang="el-GR" sz="2900" dirty="0" smtClean="0"/>
              <a:t>ιστοσελίδας</a:t>
            </a:r>
            <a:endParaRPr lang="el-GR" sz="2900" dirty="0"/>
          </a:p>
          <a:p>
            <a:endParaRPr lang="el-GR" dirty="0"/>
          </a:p>
        </p:txBody>
      </p:sp>
    </p:spTree>
    <p:extLst>
      <p:ext uri="{BB962C8B-B14F-4D97-AF65-F5344CB8AC3E}">
        <p14:creationId xmlns:p14="http://schemas.microsoft.com/office/powerpoint/2010/main" val="237358233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Μηνύματα ηλεκτρονικού ταχυδρομείου (</a:t>
            </a:r>
            <a:r>
              <a:rPr lang="en-US" dirty="0"/>
              <a:t>e-mail</a:t>
            </a:r>
            <a:r>
              <a:rPr lang="en-US" dirty="0" smtClean="0"/>
              <a:t>)</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Όπως </a:t>
            </a:r>
            <a:r>
              <a:rPr lang="el-GR" dirty="0"/>
              <a:t>έχει ήδη αναφερθεί πρόκειται για την πρώτη εφαρμογή διαφήμισης στο διαδίκτυο, με αποτέλεσμα οι διαφημιστές να το χρησιμοποιούν ως κυρίαρχο εργαλείο για τη διαφήμιση. </a:t>
            </a:r>
            <a:endParaRPr lang="el-GR" dirty="0" smtClean="0"/>
          </a:p>
          <a:p>
            <a:r>
              <a:rPr lang="el-GR" dirty="0" smtClean="0"/>
              <a:t>Το ηλεκτρονικό </a:t>
            </a:r>
            <a:r>
              <a:rPr lang="el-GR" dirty="0"/>
              <a:t>ταχυδρομείο είναι στην ουσία ταχυδρομείο το οποίο λειτουργεί στα πλαίσια ενός </a:t>
            </a:r>
            <a:r>
              <a:rPr lang="el-GR" dirty="0" smtClean="0"/>
              <a:t>δικτύου </a:t>
            </a:r>
            <a:r>
              <a:rPr lang="el-GR" dirty="0"/>
              <a:t>υπολογιστών (π.χ. το διαδίκτυο) και δίνει τη δυνατότητα σε κάθε χρήστη να αποστέλλει σε έναν ή πολλούς ταυτόχρονα μηνύματα οπουδήποτε στον κόσμο και αν βρίσκονται αυτοί, μέσα σε λίγα δευτερόλεπτα ή λεπτά . </a:t>
            </a:r>
            <a:endParaRPr lang="el-GR" dirty="0" smtClean="0"/>
          </a:p>
          <a:p>
            <a:r>
              <a:rPr lang="el-GR" dirty="0" smtClean="0"/>
              <a:t>Η </a:t>
            </a:r>
            <a:r>
              <a:rPr lang="el-GR" dirty="0"/>
              <a:t>αποστολή "e-</a:t>
            </a:r>
            <a:r>
              <a:rPr lang="el-GR" dirty="0" err="1"/>
              <a:t>mai</a:t>
            </a:r>
            <a:r>
              <a:rPr lang="el-GR" dirty="0"/>
              <a:t>l" γίνεται από τις επιχειρήσεις στο πλαίσιο δι-αχείρισης πελατειακών σχέσεων. </a:t>
            </a:r>
            <a:endParaRPr lang="el-GR" dirty="0" smtClean="0"/>
          </a:p>
          <a:p>
            <a:r>
              <a:rPr lang="el-GR" dirty="0" smtClean="0"/>
              <a:t>Αποστέλλεται </a:t>
            </a:r>
            <a:r>
              <a:rPr lang="el-GR" dirty="0"/>
              <a:t>σε συγκεκριμένους χρήστες, οι οποίοι ακόμη και αν αποφασίσουν να το διαγράψουν θα έχουν διαβάσει τον τίτλο του. Η αποστολή ηλεκτρονικού μηνύματος σε </a:t>
            </a:r>
            <a:r>
              <a:rPr lang="el-GR" dirty="0" err="1"/>
              <a:t>στοχούμενο</a:t>
            </a:r>
            <a:r>
              <a:rPr lang="el-GR" dirty="0"/>
              <a:t> κοινό προϋποθέτει την γνώση τόσο των ηλεκτρονικών διευθύνσεων, όσο και των δημογραφικών χαρακτηριστικών. </a:t>
            </a:r>
            <a:endParaRPr lang="el-GR" dirty="0" smtClean="0"/>
          </a:p>
          <a:p>
            <a:r>
              <a:rPr lang="el-GR" dirty="0" smtClean="0"/>
              <a:t>Σκοπό </a:t>
            </a:r>
            <a:r>
              <a:rPr lang="el-GR" dirty="0"/>
              <a:t>έχει τη διατήρηση σχέσεων με </a:t>
            </a:r>
            <a:r>
              <a:rPr lang="el-GR" dirty="0" smtClean="0"/>
              <a:t>υφιστάμενους </a:t>
            </a:r>
            <a:r>
              <a:rPr lang="el-GR" dirty="0"/>
              <a:t>πελάτες, αλλά και την προσέλκυση και την δημιουργία σχέσεων με νέους</a:t>
            </a:r>
            <a:r>
              <a:rPr lang="el-GR" dirty="0" smtClean="0"/>
              <a:t>.</a:t>
            </a:r>
          </a:p>
          <a:p>
            <a:r>
              <a:rPr lang="el-GR" dirty="0" smtClean="0"/>
              <a:t>Είναι </a:t>
            </a:r>
            <a:r>
              <a:rPr lang="el-GR" dirty="0"/>
              <a:t>άμεσο, </a:t>
            </a:r>
            <a:r>
              <a:rPr lang="el-GR" dirty="0" err="1" smtClean="0"/>
              <a:t>στοχευμένο</a:t>
            </a:r>
            <a:r>
              <a:rPr lang="el-GR" dirty="0"/>
              <a:t>, μετρήσιμο και σχετικά φθηνό. Αν ο παραλήπτης δεν έχει ανοιχτό τον ηλεκτρονικό του υπολογιστή το μήνυμα αποθηκεύεται στην ηλεκτρονική του θυρίδα και μπορεί να το διαβάσει οποιαδήποτε στιγμή.</a:t>
            </a:r>
          </a:p>
          <a:p>
            <a:endParaRPr lang="el-GR" dirty="0"/>
          </a:p>
        </p:txBody>
      </p:sp>
    </p:spTree>
    <p:extLst>
      <p:ext uri="{BB962C8B-B14F-4D97-AF65-F5344CB8AC3E}">
        <p14:creationId xmlns:p14="http://schemas.microsoft.com/office/powerpoint/2010/main" val="30779510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Κατηγορίες </a:t>
            </a:r>
            <a:r>
              <a:rPr lang="en-US" dirty="0" smtClean="0"/>
              <a:t>E-mails</a:t>
            </a:r>
            <a:endParaRPr lang="el-GR" dirty="0"/>
          </a:p>
        </p:txBody>
      </p:sp>
      <p:sp>
        <p:nvSpPr>
          <p:cNvPr id="3" name="Θέση περιεχομένου 2"/>
          <p:cNvSpPr>
            <a:spLocks noGrp="1"/>
          </p:cNvSpPr>
          <p:nvPr>
            <p:ph idx="1"/>
          </p:nvPr>
        </p:nvSpPr>
        <p:spPr/>
        <p:txBody>
          <a:bodyPr>
            <a:normAutofit/>
          </a:bodyPr>
          <a:lstStyle/>
          <a:p>
            <a:r>
              <a:rPr lang="el-GR" dirty="0" smtClean="0"/>
              <a:t>Τα </a:t>
            </a:r>
            <a:r>
              <a:rPr lang="el-GR" dirty="0"/>
              <a:t>εξερχόμενα ηλεκτρονικά μηνύματα (</a:t>
            </a:r>
            <a:r>
              <a:rPr lang="el-GR" dirty="0" err="1"/>
              <a:t>Outbound</a:t>
            </a:r>
            <a:r>
              <a:rPr lang="el-GR" dirty="0"/>
              <a:t> E-</a:t>
            </a:r>
            <a:r>
              <a:rPr lang="el-GR" dirty="0" err="1"/>
              <a:t>mail</a:t>
            </a:r>
            <a:r>
              <a:rPr lang="el-GR" dirty="0" smtClean="0"/>
              <a:t>)</a:t>
            </a:r>
          </a:p>
          <a:p>
            <a:pPr lvl="1"/>
            <a:r>
              <a:rPr lang="el-GR" dirty="0" smtClean="0"/>
              <a:t>είναι </a:t>
            </a:r>
            <a:r>
              <a:rPr lang="el-GR" dirty="0"/>
              <a:t>τα διαφημιστικά </a:t>
            </a:r>
            <a:r>
              <a:rPr lang="el-GR" dirty="0" smtClean="0"/>
              <a:t>μηνύματα </a:t>
            </a:r>
            <a:r>
              <a:rPr lang="el-GR" dirty="0"/>
              <a:t>που αποστέλλονται από την επιχείρηση ή τον οργανισμό στο καταναλωτικό κοινό με σκοπό τη ενημέρωση, την ενθάρρυνση δοκιμής και την προτροπή αγοράς για ένα συγκεκριμένο προϊόν ή υπηρεσία</a:t>
            </a:r>
          </a:p>
          <a:p>
            <a:r>
              <a:rPr lang="el-GR" dirty="0" smtClean="0"/>
              <a:t>Τα </a:t>
            </a:r>
            <a:r>
              <a:rPr lang="el-GR" dirty="0"/>
              <a:t>εισερχόμενα ηλεκτρονικά μηνύματα (</a:t>
            </a:r>
            <a:r>
              <a:rPr lang="el-GR" dirty="0" err="1"/>
              <a:t>Inbound</a:t>
            </a:r>
            <a:r>
              <a:rPr lang="el-GR" dirty="0"/>
              <a:t> E-</a:t>
            </a:r>
            <a:r>
              <a:rPr lang="el-GR" dirty="0" err="1"/>
              <a:t>mail</a:t>
            </a:r>
            <a:r>
              <a:rPr lang="el-GR" dirty="0" smtClean="0"/>
              <a:t>)</a:t>
            </a:r>
          </a:p>
          <a:p>
            <a:pPr lvl="1"/>
            <a:r>
              <a:rPr lang="el-GR" dirty="0" smtClean="0"/>
              <a:t>είναι </a:t>
            </a:r>
            <a:r>
              <a:rPr lang="el-GR" dirty="0"/>
              <a:t>τα ηλεκτρονικά </a:t>
            </a:r>
            <a:r>
              <a:rPr lang="el-GR" dirty="0" smtClean="0"/>
              <a:t>μηνύματα </a:t>
            </a:r>
            <a:r>
              <a:rPr lang="el-GR" dirty="0"/>
              <a:t>που αποστέλλουν οι καταναλωτές, τα οποία λαμβάνει και διαχειρίζεται η εταιρία ή </a:t>
            </a:r>
            <a:r>
              <a:rPr lang="el-GR" dirty="0" smtClean="0"/>
              <a:t>οργανισμός </a:t>
            </a:r>
            <a:r>
              <a:rPr lang="el-GR" dirty="0"/>
              <a:t>εφαρμόζοντας συγκεκριμένη πολιτική που εντάσσεται στο πλαίσιο της γενικότερης </a:t>
            </a:r>
            <a:r>
              <a:rPr lang="el-GR" dirty="0" smtClean="0"/>
              <a:t>φιλοσοφίας </a:t>
            </a:r>
            <a:r>
              <a:rPr lang="el-GR" dirty="0"/>
              <a:t>της εταιρίας</a:t>
            </a:r>
            <a:r>
              <a:rPr lang="el-GR" dirty="0" smtClean="0"/>
              <a:t>.</a:t>
            </a:r>
            <a:endParaRPr lang="el-GR" dirty="0"/>
          </a:p>
        </p:txBody>
      </p:sp>
    </p:spTree>
    <p:extLst>
      <p:ext uri="{BB962C8B-B14F-4D97-AF65-F5344CB8AC3E}">
        <p14:creationId xmlns:p14="http://schemas.microsoft.com/office/powerpoint/2010/main" val="271691706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a:t>Το ηλεκτρονικό ταχυδρομείο ακόμα και σήμερα αποτελεί το αντικείμενο συζήτησης μεταξύ των ανθρώπων της διαφήμισης ως προς την αποτελεσματικότητά του, ενώ έφερε στην επιφάνεια πολλά ζητήματα ουσίας όπως η παραβίαση της προσωπικών δεδομένων με τη διάδοση της ηλεκτρονικής διεύθυνσης ενός χρήστη και την αποστολή μηνυμάτων στην θυρίδα του χωρίς την </a:t>
            </a:r>
            <a:r>
              <a:rPr lang="el-GR" dirty="0" smtClean="0"/>
              <a:t>έγκρισή </a:t>
            </a:r>
            <a:r>
              <a:rPr lang="el-GR" dirty="0"/>
              <a:t>του.</a:t>
            </a:r>
          </a:p>
          <a:p>
            <a:r>
              <a:rPr lang="el-GR" dirty="0"/>
              <a:t>Παρά τις έντονες αμφισβητήσεις και ενώ πολλές χώρες έχουν ήδη ξεκινήσει τη διαδικασία </a:t>
            </a:r>
            <a:r>
              <a:rPr lang="el-GR" dirty="0" smtClean="0"/>
              <a:t>δημιουργίας </a:t>
            </a:r>
            <a:r>
              <a:rPr lang="el-GR" dirty="0"/>
              <a:t>νομικών πλαισίων για τον περιορισμό των ανεπιθύμητων ηλεκτρονικών μηνυμάτων </a:t>
            </a:r>
            <a:r>
              <a:rPr lang="el-GR" dirty="0" smtClean="0"/>
              <a:t>διαφημιστικού </a:t>
            </a:r>
            <a:r>
              <a:rPr lang="el-GR" dirty="0"/>
              <a:t>περιεχομένου, το ηλεκτρονικό ταχυδρομείο εξακολουθεί να αποτελεί μια από τις βασικές λύσεις προβολής προϊόντων και υπηρεσιών στο διαδίκτυο</a:t>
            </a:r>
            <a:r>
              <a:rPr lang="el-GR" dirty="0" smtClean="0"/>
              <a:t>.</a:t>
            </a:r>
          </a:p>
          <a:p>
            <a:r>
              <a:rPr lang="el-GR" dirty="0" smtClean="0"/>
              <a:t>Άλλωστε</a:t>
            </a:r>
            <a:r>
              <a:rPr lang="el-GR" dirty="0"/>
              <a:t>, το πρώτο πράγμα που κάνουν οι χρήστες μόλις συνδεθούν με το διαδίκτυο είναι να ελέγχουν το λογαριασμό τους για νέα μηνύματα .</a:t>
            </a:r>
          </a:p>
          <a:p>
            <a:endParaRPr lang="el-GR" dirty="0"/>
          </a:p>
        </p:txBody>
      </p:sp>
    </p:spTree>
    <p:extLst>
      <p:ext uri="{BB962C8B-B14F-4D97-AF65-F5344CB8AC3E}">
        <p14:creationId xmlns:p14="http://schemas.microsoft.com/office/powerpoint/2010/main" val="123935032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Το </a:t>
            </a:r>
            <a:r>
              <a:rPr lang="en-US" dirty="0" err="1"/>
              <a:t>bubblebox</a:t>
            </a:r>
            <a:r>
              <a:rPr lang="en-US" dirty="0"/>
              <a:t> </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Το </a:t>
            </a:r>
            <a:r>
              <a:rPr lang="el-GR" dirty="0" err="1"/>
              <a:t>bubblebox</a:t>
            </a:r>
            <a:r>
              <a:rPr lang="el-GR" dirty="0"/>
              <a:t> είναι η τελευταία εξέλιξη στην </a:t>
            </a:r>
            <a:r>
              <a:rPr lang="el-GR" dirty="0" err="1"/>
              <a:t>on</a:t>
            </a:r>
            <a:r>
              <a:rPr lang="el-GR" dirty="0"/>
              <a:t>-</a:t>
            </a:r>
            <a:r>
              <a:rPr lang="el-GR" dirty="0" err="1"/>
              <a:t>line</a:t>
            </a:r>
            <a:r>
              <a:rPr lang="el-GR" dirty="0"/>
              <a:t> διαφήμιση. </a:t>
            </a:r>
          </a:p>
          <a:p>
            <a:r>
              <a:rPr lang="el-GR" dirty="0"/>
              <a:t>Η διαφήμιση εμφανίζεται πάνω σε λέξεις ή φράσεις που εσείς επιλέγετε σε ορισμένες σελίδες ενός </a:t>
            </a:r>
            <a:r>
              <a:rPr lang="el-GR" dirty="0" err="1"/>
              <a:t>site</a:t>
            </a:r>
            <a:r>
              <a:rPr lang="el-GR" dirty="0"/>
              <a:t>. </a:t>
            </a:r>
          </a:p>
          <a:p>
            <a:r>
              <a:rPr lang="el-GR" dirty="0"/>
              <a:t>Όταν ο επισκέπτης αφήσει το δείκτη του ποντικιού πάνω στην επιλεγμένη λέξη, τότε η </a:t>
            </a:r>
            <a:r>
              <a:rPr lang="el-GR" dirty="0" smtClean="0"/>
              <a:t>διαφήμιση </a:t>
            </a:r>
            <a:r>
              <a:rPr lang="el-GR" dirty="0"/>
              <a:t>αναδύεται σ' ένα πλαίσιο. </a:t>
            </a:r>
          </a:p>
          <a:p>
            <a:r>
              <a:rPr lang="el-GR" dirty="0"/>
              <a:t>Όταν το ποντίκι απομακρυνθεί από την λέξη, η διαφήμιση εξαφανίζεται. </a:t>
            </a:r>
          </a:p>
          <a:p>
            <a:r>
              <a:rPr lang="el-GR" dirty="0"/>
              <a:t>Πρόκειται για τη διαφήμιση μέσα στα κείμενα των ιστοσελίδων, παρέχοντας την πλέον </a:t>
            </a:r>
            <a:r>
              <a:rPr lang="el-GR" dirty="0" err="1" smtClean="0"/>
              <a:t>στοχευμένη</a:t>
            </a:r>
            <a:r>
              <a:rPr lang="el-GR" dirty="0" smtClean="0"/>
              <a:t> </a:t>
            </a:r>
            <a:r>
              <a:rPr lang="el-GR" dirty="0"/>
              <a:t>διαφήμιση στο </a:t>
            </a:r>
            <a:r>
              <a:rPr lang="el-GR" dirty="0" err="1"/>
              <a:t>internet</a:t>
            </a:r>
            <a:r>
              <a:rPr lang="el-GR" dirty="0"/>
              <a:t>. </a:t>
            </a:r>
            <a:endParaRPr lang="el-GR" dirty="0" smtClean="0"/>
          </a:p>
          <a:p>
            <a:r>
              <a:rPr lang="el-GR" dirty="0" smtClean="0"/>
              <a:t>Το </a:t>
            </a:r>
            <a:r>
              <a:rPr lang="el-GR" dirty="0" err="1"/>
              <a:t>bubblebox</a:t>
            </a:r>
            <a:r>
              <a:rPr lang="el-GR" dirty="0"/>
              <a:t> είναι μια διακριτική και κομψή μορφή διαφήμισης στο διαδίκτυο που μπορεί να μεγιστοποιήσει τα οφέλη από τις </a:t>
            </a:r>
            <a:r>
              <a:rPr lang="el-GR" dirty="0" err="1"/>
              <a:t>on</a:t>
            </a:r>
            <a:r>
              <a:rPr lang="el-GR" dirty="0"/>
              <a:t>-</a:t>
            </a:r>
            <a:r>
              <a:rPr lang="el-GR" dirty="0" err="1"/>
              <a:t>line</a:t>
            </a:r>
            <a:r>
              <a:rPr lang="el-GR" dirty="0"/>
              <a:t> διαφημιστικές </a:t>
            </a:r>
            <a:r>
              <a:rPr lang="el-GR" dirty="0" smtClean="0"/>
              <a:t>καμπάνιες </a:t>
            </a:r>
            <a:r>
              <a:rPr lang="el-GR" dirty="0"/>
              <a:t>. </a:t>
            </a:r>
          </a:p>
          <a:p>
            <a:endParaRPr lang="el-GR" dirty="0"/>
          </a:p>
        </p:txBody>
      </p:sp>
    </p:spTree>
    <p:extLst>
      <p:ext uri="{BB962C8B-B14F-4D97-AF65-F5344CB8AC3E}">
        <p14:creationId xmlns:p14="http://schemas.microsoft.com/office/powerpoint/2010/main" val="67065795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Ο σχεδιασμός και η προώθηση του διαφημιστικού μηνύματος στο διαδίκτυο </a:t>
            </a:r>
          </a:p>
        </p:txBody>
      </p:sp>
      <p:sp>
        <p:nvSpPr>
          <p:cNvPr id="3" name="Θέση περιεχομένου 2"/>
          <p:cNvSpPr>
            <a:spLocks noGrp="1"/>
          </p:cNvSpPr>
          <p:nvPr>
            <p:ph idx="1"/>
          </p:nvPr>
        </p:nvSpPr>
        <p:spPr/>
        <p:txBody>
          <a:bodyPr/>
          <a:lstStyle/>
          <a:p>
            <a:r>
              <a:rPr lang="el-GR" dirty="0" smtClean="0"/>
              <a:t>Στάδια</a:t>
            </a:r>
          </a:p>
          <a:p>
            <a:pPr lvl="1"/>
            <a:r>
              <a:rPr lang="el-GR" dirty="0" smtClean="0"/>
              <a:t>προετοιμασία </a:t>
            </a:r>
            <a:r>
              <a:rPr lang="el-GR" dirty="0"/>
              <a:t>εισόδου στο διαδίκτυο και καθορισμός των στόχων</a:t>
            </a:r>
          </a:p>
          <a:p>
            <a:pPr lvl="1"/>
            <a:r>
              <a:rPr lang="el-GR" dirty="0" smtClean="0"/>
              <a:t>προετοιμασία </a:t>
            </a:r>
            <a:r>
              <a:rPr lang="el-GR" dirty="0"/>
              <a:t>και σχεδιασμός του διαφημιστικού μηνύματος (κείμενο, είδος, </a:t>
            </a:r>
            <a:r>
              <a:rPr lang="el-GR" dirty="0" err="1"/>
              <a:t>ιστότοπο</a:t>
            </a:r>
            <a:r>
              <a:rPr lang="el-GR" dirty="0"/>
              <a:t>, </a:t>
            </a:r>
            <a:r>
              <a:rPr lang="el-GR" dirty="0" smtClean="0"/>
              <a:t>γραφικά</a:t>
            </a:r>
            <a:r>
              <a:rPr lang="el-GR" dirty="0"/>
              <a:t>)</a:t>
            </a:r>
          </a:p>
          <a:p>
            <a:pPr lvl="1"/>
            <a:r>
              <a:rPr lang="el-GR" dirty="0" smtClean="0"/>
              <a:t>καταχώριση </a:t>
            </a:r>
            <a:r>
              <a:rPr lang="el-GR" dirty="0"/>
              <a:t>του διαφημιστικού μηνύματος στο διαδίκτυο </a:t>
            </a:r>
          </a:p>
          <a:p>
            <a:pPr lvl="1"/>
            <a:r>
              <a:rPr lang="el-GR" dirty="0" smtClean="0"/>
              <a:t>διαδικασία </a:t>
            </a:r>
            <a:r>
              <a:rPr lang="el-GR" dirty="0"/>
              <a:t>ελέγχου για βελτιώσεις και αλλαγές διαδικτυακής διαφήμισης</a:t>
            </a:r>
          </a:p>
          <a:p>
            <a:endParaRPr lang="el-GR" dirty="0"/>
          </a:p>
        </p:txBody>
      </p:sp>
    </p:spTree>
    <p:extLst>
      <p:ext uri="{BB962C8B-B14F-4D97-AF65-F5344CB8AC3E}">
        <p14:creationId xmlns:p14="http://schemas.microsoft.com/office/powerpoint/2010/main" val="362075151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Βασικές αρχές διαδικτυακής διαφήμισης</a:t>
            </a:r>
            <a:endParaRPr lang="el-GR" dirty="0"/>
          </a:p>
        </p:txBody>
      </p:sp>
      <p:sp>
        <p:nvSpPr>
          <p:cNvPr id="3" name="Θέση περιεχομένου 2"/>
          <p:cNvSpPr>
            <a:spLocks noGrp="1"/>
          </p:cNvSpPr>
          <p:nvPr>
            <p:ph idx="1"/>
          </p:nvPr>
        </p:nvSpPr>
        <p:spPr/>
        <p:txBody>
          <a:bodyPr>
            <a:normAutofit/>
          </a:bodyPr>
          <a:lstStyle/>
          <a:p>
            <a:r>
              <a:rPr lang="el-GR" dirty="0" smtClean="0"/>
              <a:t>θα </a:t>
            </a:r>
            <a:r>
              <a:rPr lang="el-GR" dirty="0"/>
              <a:t>πρέπει να είναι οπτικά ελκυστικές</a:t>
            </a:r>
          </a:p>
          <a:p>
            <a:r>
              <a:rPr lang="el-GR" dirty="0" smtClean="0"/>
              <a:t>να </a:t>
            </a:r>
            <a:r>
              <a:rPr lang="el-GR" dirty="0"/>
              <a:t>στοχεύουν σε συγκεκριμένες ομάδες ατόμων ή σε μεμονωμένους καταναλωτές</a:t>
            </a:r>
          </a:p>
          <a:p>
            <a:r>
              <a:rPr lang="el-GR" dirty="0" smtClean="0"/>
              <a:t>το </a:t>
            </a:r>
            <a:r>
              <a:rPr lang="el-GR" dirty="0"/>
              <a:t>περιεχόμενο θα πρέπει να έχει χρησιμότητα για τους καταναλωτές</a:t>
            </a:r>
          </a:p>
          <a:p>
            <a:r>
              <a:rPr lang="el-GR" dirty="0" smtClean="0"/>
              <a:t>να </a:t>
            </a:r>
            <a:r>
              <a:rPr lang="el-GR" dirty="0"/>
              <a:t>δίνουν έμφαση στο εμπορικό σήμα και στην εικόνα της εταιρίας</a:t>
            </a:r>
          </a:p>
          <a:p>
            <a:r>
              <a:rPr lang="el-GR" dirty="0" smtClean="0"/>
              <a:t>ν</a:t>
            </a:r>
            <a:r>
              <a:rPr lang="el-GR" dirty="0"/>
              <a:t>' αποτελούν συστατικό μέρος μιας γενικότερης στρατηγικής </a:t>
            </a:r>
            <a:r>
              <a:rPr lang="el-GR" dirty="0" err="1"/>
              <a:t>marketing</a:t>
            </a:r>
            <a:endParaRPr lang="el-GR" dirty="0"/>
          </a:p>
          <a:p>
            <a:r>
              <a:rPr lang="el-GR" dirty="0" smtClean="0"/>
              <a:t>να </a:t>
            </a:r>
            <a:r>
              <a:rPr lang="el-GR" dirty="0"/>
              <a:t>προσφέρουν τη δυνατότητα άμεσης σύνδεσης με τη διαδικασία αγοράς </a:t>
            </a:r>
            <a:r>
              <a:rPr lang="el-GR" dirty="0" smtClean="0"/>
              <a:t>.</a:t>
            </a:r>
            <a:endParaRPr lang="el-GR" dirty="0"/>
          </a:p>
        </p:txBody>
      </p:sp>
    </p:spTree>
    <p:extLst>
      <p:ext uri="{BB962C8B-B14F-4D97-AF65-F5344CB8AC3E}">
        <p14:creationId xmlns:p14="http://schemas.microsoft.com/office/powerpoint/2010/main" val="1135268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smtClean="0"/>
              <a:t>κάθε </a:t>
            </a:r>
            <a:r>
              <a:rPr lang="el-GR" dirty="0"/>
              <a:t>συγκριτική διαφήμιση που αναφέρεται σε ειδική προσφορά επιτρέπεται εφόσον επισημαίνει με σαφή τρόπο την ημερομηνία κατά την οποία λήγει η προσφορά ή, εφόσον χρειάζεται, ότι η ειδική προσφορά εξαρτάται από τη διαθεσιμότητα των προϊόντων και υπηρεσιών. Στην περίπτωση που η ειδική προσφορά δεν έχει αρχίσει ακόμη, πρέπει επίσης να επισημαίνεται η ημερομηνία έναρξης της περιόδου κατά την οποία ισχύουν η ειδική τιμή ή άλλοι ειδικοί όροι .</a:t>
            </a:r>
          </a:p>
          <a:p>
            <a:r>
              <a:rPr lang="el-GR" dirty="0" smtClean="0"/>
              <a:t>με </a:t>
            </a:r>
            <a:r>
              <a:rPr lang="el-GR" dirty="0"/>
              <a:t>τη συγκριτική διαφήμιση δηλώνεται, μ' οποιοδήποτε τρόπο, ότι η ίδια παροχή (προϊόντα ή υπηρεσίες) είναι πιο καλή και πιο πλεονεκτική από εκείνη άλλου ανταγωνιστή. Η συγκριτική διαφήμιση μπορεί ν' αναφέρεται σε προϊόντα ή υπηρεσίες, σε συστήματα και μεθόδους παραγωγής, συντήρησης ή συσκευασίας προϊόντων που διατίθενται στο εμπόριο.</a:t>
            </a:r>
          </a:p>
          <a:p>
            <a:r>
              <a:rPr lang="el-GR" dirty="0" smtClean="0"/>
              <a:t>για </a:t>
            </a:r>
            <a:r>
              <a:rPr lang="el-GR" dirty="0"/>
              <a:t>το είδος αυτής της διαφήμισης υπάρχει αμφισβήτηση αν είναι θεμιτή ή αθέμιτη πράξη. </a:t>
            </a:r>
            <a:r>
              <a:rPr lang="el-GR" dirty="0" err="1"/>
              <a:t>Bέβαια</a:t>
            </a:r>
            <a:r>
              <a:rPr lang="el-GR" dirty="0"/>
              <a:t>, για την επίλυση του προβλήματος διατυπώθηκαν διάφορες γνώμες, όπως π.χ. είναι η εξάρτησή της από τη στάθμιση των συμφερόντων  ή από τη διάκριση της συγκριτικής διαφήμισης σε προσωπική συγκριτική διαφήμιση , σε συγκριτική διαφήμιση που στηρίζεται στην αλήθεια και αναφέρεται στα προϊόντα, τις υπηρεσίες και στην επιχείρηση του ανταγωνιστή.</a:t>
            </a:r>
          </a:p>
          <a:p>
            <a:endParaRPr lang="el-GR" dirty="0"/>
          </a:p>
        </p:txBody>
      </p:sp>
    </p:spTree>
    <p:extLst>
      <p:ext uri="{BB962C8B-B14F-4D97-AF65-F5344CB8AC3E}">
        <p14:creationId xmlns:p14="http://schemas.microsoft.com/office/powerpoint/2010/main" val="2329456060"/>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Στρατηγικές προσέλκυσης</a:t>
            </a:r>
            <a:endParaRPr lang="el-GR" dirty="0"/>
          </a:p>
        </p:txBody>
      </p:sp>
      <p:sp>
        <p:nvSpPr>
          <p:cNvPr id="3" name="Θέση περιεχομένου 2"/>
          <p:cNvSpPr>
            <a:spLocks noGrp="1"/>
          </p:cNvSpPr>
          <p:nvPr>
            <p:ph idx="1"/>
          </p:nvPr>
        </p:nvSpPr>
        <p:spPr/>
        <p:txBody>
          <a:bodyPr>
            <a:normAutofit/>
          </a:bodyPr>
          <a:lstStyle/>
          <a:p>
            <a:r>
              <a:rPr lang="el-GR" dirty="0" smtClean="0"/>
              <a:t>Η </a:t>
            </a:r>
            <a:r>
              <a:rPr lang="el-GR" dirty="0"/>
              <a:t>παθητική </a:t>
            </a:r>
            <a:r>
              <a:rPr lang="el-GR" dirty="0" smtClean="0"/>
              <a:t>στρατηγική</a:t>
            </a:r>
          </a:p>
          <a:p>
            <a:pPr lvl="1"/>
            <a:r>
              <a:rPr lang="el-GR" dirty="0" smtClean="0"/>
              <a:t>ακολουθείται </a:t>
            </a:r>
            <a:r>
              <a:rPr lang="el-GR" dirty="0"/>
              <a:t>από εταιρίες που δραστηριοποιούνται </a:t>
            </a:r>
            <a:r>
              <a:rPr lang="el-GR" dirty="0" smtClean="0"/>
              <a:t>διαδικτυακά</a:t>
            </a:r>
          </a:p>
          <a:p>
            <a:pPr lvl="1"/>
            <a:r>
              <a:rPr lang="el-GR" dirty="0" smtClean="0"/>
              <a:t>αντιμετωπίζουν </a:t>
            </a:r>
            <a:r>
              <a:rPr lang="el-GR" dirty="0"/>
              <a:t>υψηλό </a:t>
            </a:r>
            <a:r>
              <a:rPr lang="el-GR" dirty="0" smtClean="0"/>
              <a:t>ανταγωνισμό</a:t>
            </a:r>
          </a:p>
          <a:p>
            <a:pPr lvl="1"/>
            <a:r>
              <a:rPr lang="el-GR" dirty="0" smtClean="0"/>
              <a:t>έχουν </a:t>
            </a:r>
            <a:r>
              <a:rPr lang="el-GR" dirty="0"/>
              <a:t>αρκετή </a:t>
            </a:r>
            <a:r>
              <a:rPr lang="el-GR" dirty="0" smtClean="0"/>
              <a:t>δημοσιότητα</a:t>
            </a:r>
          </a:p>
          <a:p>
            <a:pPr lvl="1"/>
            <a:r>
              <a:rPr lang="el-GR" dirty="0" smtClean="0"/>
              <a:t>διαθέτουν </a:t>
            </a:r>
            <a:r>
              <a:rPr lang="el-GR" dirty="0"/>
              <a:t>μια γκάμα προϊόντων και </a:t>
            </a:r>
            <a:r>
              <a:rPr lang="el-GR" dirty="0" smtClean="0"/>
              <a:t>υπηρεσιών</a:t>
            </a:r>
          </a:p>
          <a:p>
            <a:pPr lvl="1"/>
            <a:r>
              <a:rPr lang="el-GR" dirty="0" smtClean="0"/>
              <a:t>Ο κατάλληλος </a:t>
            </a:r>
            <a:r>
              <a:rPr lang="el-GR" dirty="0"/>
              <a:t>χώρος διαφήμισης τους είναι σε "</a:t>
            </a:r>
            <a:r>
              <a:rPr lang="el-GR" dirty="0" err="1"/>
              <a:t>portals</a:t>
            </a:r>
            <a:r>
              <a:rPr lang="el-GR" dirty="0"/>
              <a:t>", καθώς εκεί οι χρήστες ψάχνουν να βρουν εταιρίες με προϊόντα και υπηρεσίες του ενδιαφέροντός τους</a:t>
            </a:r>
            <a:r>
              <a:rPr lang="el-GR" dirty="0" smtClean="0"/>
              <a:t>.</a:t>
            </a:r>
            <a:endParaRPr lang="el-GR" dirty="0"/>
          </a:p>
        </p:txBody>
      </p:sp>
    </p:spTree>
    <p:extLst>
      <p:ext uri="{BB962C8B-B14F-4D97-AF65-F5344CB8AC3E}">
        <p14:creationId xmlns:p14="http://schemas.microsoft.com/office/powerpoint/2010/main" val="304748887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Η επιθετική </a:t>
            </a:r>
            <a:r>
              <a:rPr lang="el-GR" dirty="0" smtClean="0"/>
              <a:t>στρατηγική</a:t>
            </a:r>
          </a:p>
          <a:p>
            <a:pPr lvl="1"/>
            <a:r>
              <a:rPr lang="el-GR" dirty="0" smtClean="0"/>
              <a:t>έχει </a:t>
            </a:r>
            <a:r>
              <a:rPr lang="el-GR" dirty="0"/>
              <a:t>στόχο τη συγκέντρωση πληροφοριών για το αγοραστικό κοινό των </a:t>
            </a:r>
            <a:r>
              <a:rPr lang="el-GR" dirty="0" smtClean="0"/>
              <a:t>επιχειρήσεων</a:t>
            </a:r>
          </a:p>
          <a:p>
            <a:pPr lvl="1"/>
            <a:r>
              <a:rPr lang="el-GR" dirty="0" smtClean="0"/>
              <a:t>Προσπαθεί με </a:t>
            </a:r>
            <a:r>
              <a:rPr lang="el-GR" dirty="0"/>
              <a:t>χρήση του IP και μέσω ηλεκτρονικού </a:t>
            </a:r>
            <a:r>
              <a:rPr lang="el-GR" dirty="0" smtClean="0"/>
              <a:t>ταχυδρομείου</a:t>
            </a:r>
            <a:r>
              <a:rPr lang="el-GR" dirty="0"/>
              <a:t>, να προσεγγίσει τους e-καταναλωτές μέσω ηλεκτρονικών </a:t>
            </a:r>
            <a:r>
              <a:rPr lang="el-GR" dirty="0" smtClean="0"/>
              <a:t>διαφημίσεων</a:t>
            </a:r>
          </a:p>
          <a:p>
            <a:pPr lvl="1"/>
            <a:r>
              <a:rPr lang="el-GR" dirty="0" smtClean="0"/>
              <a:t>το </a:t>
            </a:r>
            <a:r>
              <a:rPr lang="el-GR" dirty="0"/>
              <a:t>δύσκολο σ' αυτή την προσπάθεια είναι η εύρεση προσωπικών δεδομένων των </a:t>
            </a:r>
            <a:r>
              <a:rPr lang="el-GR" dirty="0" smtClean="0"/>
              <a:t>καταναλωτών</a:t>
            </a:r>
          </a:p>
          <a:p>
            <a:pPr lvl="1"/>
            <a:r>
              <a:rPr lang="el-GR" dirty="0" smtClean="0"/>
              <a:t>υπάρχουν </a:t>
            </a:r>
            <a:r>
              <a:rPr lang="el-GR" dirty="0"/>
              <a:t>εταιρίες που πουλούν αυτά τα δεδομένα, αλλά το κόστος είναι μεγάλο .</a:t>
            </a:r>
          </a:p>
          <a:p>
            <a:endParaRPr lang="el-GR" dirty="0"/>
          </a:p>
        </p:txBody>
      </p:sp>
    </p:spTree>
    <p:extLst>
      <p:ext uri="{BB962C8B-B14F-4D97-AF65-F5344CB8AC3E}">
        <p14:creationId xmlns:p14="http://schemas.microsoft.com/office/powerpoint/2010/main" val="271588171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smtClean="0"/>
              <a:t>Στρατηγική </a:t>
            </a:r>
            <a:r>
              <a:rPr lang="el-GR" dirty="0"/>
              <a:t>παρουσίασης συναφών </a:t>
            </a:r>
            <a:r>
              <a:rPr lang="el-GR" dirty="0" smtClean="0"/>
              <a:t>διαφημίσεων</a:t>
            </a:r>
          </a:p>
          <a:p>
            <a:pPr lvl="1"/>
            <a:r>
              <a:rPr lang="el-GR" dirty="0" smtClean="0"/>
              <a:t>με </a:t>
            </a:r>
            <a:r>
              <a:rPr lang="el-GR" dirty="0"/>
              <a:t>τη χρήση διαφημιστικής αφίσας, το διαφημιστικό μήνυμα που παρουσιάζεται, έχει γενικό περιεχόμενο, το οποίο έχει δημιουργηθεί ανεξάρτητα από τον </a:t>
            </a:r>
            <a:r>
              <a:rPr lang="el-GR" dirty="0" smtClean="0"/>
              <a:t>αποδέκτη</a:t>
            </a:r>
          </a:p>
          <a:p>
            <a:pPr lvl="1"/>
            <a:r>
              <a:rPr lang="el-GR" dirty="0" smtClean="0"/>
              <a:t>αν </a:t>
            </a:r>
            <a:r>
              <a:rPr lang="el-GR" dirty="0"/>
              <a:t>ο οργανισμός έχει τη δυνατότητα να προσδιορίσει το άτομο και τα χαρακτηριστικά των ιστοσελίδων που έχουν ήδη δεχθεί επίσκεψη στο </a:t>
            </a:r>
            <a:r>
              <a:rPr lang="el-GR" dirty="0" err="1"/>
              <a:t>site</a:t>
            </a:r>
            <a:r>
              <a:rPr lang="el-GR" dirty="0"/>
              <a:t> του, τότε μπορεί να παρουσιάσει επιπλέον κάποιο διαφημιστικό, που να ταιριάζει με τα ενδιαφέροντα και τις </a:t>
            </a:r>
            <a:r>
              <a:rPr lang="el-GR" dirty="0" smtClean="0"/>
              <a:t>προτιμήσεις </a:t>
            </a:r>
            <a:r>
              <a:rPr lang="el-GR" dirty="0"/>
              <a:t>του κάθε μεμονωμένου καταναλωτή</a:t>
            </a:r>
            <a:r>
              <a:rPr lang="el-GR" dirty="0" smtClean="0"/>
              <a:t>.</a:t>
            </a:r>
            <a:endParaRPr lang="el-GR" dirty="0"/>
          </a:p>
        </p:txBody>
      </p:sp>
    </p:spTree>
    <p:extLst>
      <p:ext uri="{BB962C8B-B14F-4D97-AF65-F5344CB8AC3E}">
        <p14:creationId xmlns:p14="http://schemas.microsoft.com/office/powerpoint/2010/main" val="63436578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Η </a:t>
            </a:r>
            <a:r>
              <a:rPr lang="el-GR" dirty="0"/>
              <a:t>διαφήμιση ως </a:t>
            </a:r>
            <a:r>
              <a:rPr lang="el-GR" dirty="0" smtClean="0"/>
              <a:t>εμπόρευμα</a:t>
            </a:r>
          </a:p>
          <a:p>
            <a:pPr lvl="1"/>
            <a:r>
              <a:rPr lang="el-GR" dirty="0" smtClean="0"/>
              <a:t>το </a:t>
            </a:r>
            <a:r>
              <a:rPr lang="el-GR" dirty="0"/>
              <a:t>διαφημιστικό σποτ πωλείται ως προϊόν εμπόρευμα, από εξειδικευμένες </a:t>
            </a:r>
            <a:r>
              <a:rPr lang="el-GR" dirty="0" smtClean="0"/>
              <a:t>εταιρίες</a:t>
            </a:r>
          </a:p>
          <a:p>
            <a:pPr lvl="1"/>
            <a:r>
              <a:rPr lang="el-GR" dirty="0" smtClean="0"/>
              <a:t>οι </a:t>
            </a:r>
            <a:r>
              <a:rPr lang="el-GR" dirty="0"/>
              <a:t>ενδιαφερόμενοι πελάτες, διαβάζουν τις διαφημίσεις με αντάλλαγμα την άμεση πληρωμή τους από τις διαφημιζόμενες </a:t>
            </a:r>
            <a:r>
              <a:rPr lang="el-GR" dirty="0" smtClean="0"/>
              <a:t>επιχειρήσεις</a:t>
            </a:r>
            <a:r>
              <a:rPr lang="el-GR" dirty="0"/>
              <a:t>.</a:t>
            </a:r>
          </a:p>
          <a:p>
            <a:endParaRPr lang="el-GR" dirty="0"/>
          </a:p>
        </p:txBody>
      </p:sp>
    </p:spTree>
    <p:extLst>
      <p:ext uri="{BB962C8B-B14F-4D97-AF65-F5344CB8AC3E}">
        <p14:creationId xmlns:p14="http://schemas.microsoft.com/office/powerpoint/2010/main" val="195617956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Στόχοι διαδικτυακής διαφήμισης</a:t>
            </a:r>
            <a:endParaRPr lang="el-GR" dirty="0"/>
          </a:p>
        </p:txBody>
      </p:sp>
      <p:sp>
        <p:nvSpPr>
          <p:cNvPr id="3" name="Θέση περιεχομένου 2"/>
          <p:cNvSpPr>
            <a:spLocks noGrp="1"/>
          </p:cNvSpPr>
          <p:nvPr>
            <p:ph idx="1"/>
          </p:nvPr>
        </p:nvSpPr>
        <p:spPr/>
        <p:txBody>
          <a:bodyPr/>
          <a:lstStyle/>
          <a:p>
            <a:r>
              <a:rPr lang="el-GR" dirty="0" smtClean="0"/>
              <a:t>πληροφόρηση </a:t>
            </a:r>
            <a:r>
              <a:rPr lang="el-GR" dirty="0"/>
              <a:t>του καταναλωτή για την ηλεκτρονική παρουσία της εταιρίας στο διαδίκτυο, </a:t>
            </a:r>
          </a:p>
          <a:p>
            <a:r>
              <a:rPr lang="el-GR" dirty="0" smtClean="0"/>
              <a:t>παρακίνηση </a:t>
            </a:r>
            <a:r>
              <a:rPr lang="el-GR" dirty="0"/>
              <a:t>του χρήστη να επισκεφτεί την ιστοσελίδα, </a:t>
            </a:r>
          </a:p>
          <a:p>
            <a:r>
              <a:rPr lang="el-GR" dirty="0" smtClean="0"/>
              <a:t>παρακίνηση </a:t>
            </a:r>
            <a:r>
              <a:rPr lang="el-GR" dirty="0"/>
              <a:t>του χρήστη για συστηματική επίσκεψη στην ιστοσελίδα, </a:t>
            </a:r>
          </a:p>
          <a:p>
            <a:r>
              <a:rPr lang="el-GR" dirty="0" smtClean="0"/>
              <a:t>αμφίδρομη </a:t>
            </a:r>
            <a:r>
              <a:rPr lang="el-GR" dirty="0"/>
              <a:t>επικοινωνία με το </a:t>
            </a:r>
            <a:r>
              <a:rPr lang="el-GR" dirty="0" err="1"/>
              <a:t>στοχούμενο</a:t>
            </a:r>
            <a:r>
              <a:rPr lang="el-GR" dirty="0"/>
              <a:t> ακροατήριο και </a:t>
            </a:r>
          </a:p>
          <a:p>
            <a:r>
              <a:rPr lang="el-GR" dirty="0" smtClean="0"/>
              <a:t>δημιουργία </a:t>
            </a:r>
            <a:r>
              <a:rPr lang="el-GR" dirty="0"/>
              <a:t>και διατήρηση σχέσεων με το κοινό-στόχο.</a:t>
            </a:r>
          </a:p>
          <a:p>
            <a:endParaRPr lang="el-GR" dirty="0"/>
          </a:p>
        </p:txBody>
      </p:sp>
    </p:spTree>
    <p:extLst>
      <p:ext uri="{BB962C8B-B14F-4D97-AF65-F5344CB8AC3E}">
        <p14:creationId xmlns:p14="http://schemas.microsoft.com/office/powerpoint/2010/main" val="365429869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Κόστος διαδικτυακής διαφήμισης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Το </a:t>
            </a:r>
            <a:r>
              <a:rPr lang="el-GR" dirty="0"/>
              <a:t>διαδίκτυο ως διαφημιστικό μέσο ακολουθεί ένα </a:t>
            </a:r>
            <a:r>
              <a:rPr lang="el-GR" dirty="0" err="1"/>
              <a:t>media</a:t>
            </a:r>
            <a:r>
              <a:rPr lang="el-GR" dirty="0"/>
              <a:t> </a:t>
            </a:r>
            <a:r>
              <a:rPr lang="el-GR" dirty="0" err="1"/>
              <a:t>planning</a:t>
            </a:r>
            <a:r>
              <a:rPr lang="el-GR" dirty="0"/>
              <a:t> ανάλογο μ' εκείνα των </a:t>
            </a:r>
            <a:r>
              <a:rPr lang="el-GR" dirty="0" smtClean="0"/>
              <a:t>υπόλοιπων </a:t>
            </a:r>
            <a:r>
              <a:rPr lang="el-GR" dirty="0"/>
              <a:t>επικοινωνιακών μέσων. </a:t>
            </a:r>
            <a:endParaRPr lang="el-GR" dirty="0" smtClean="0"/>
          </a:p>
          <a:p>
            <a:r>
              <a:rPr lang="el-GR" dirty="0" smtClean="0"/>
              <a:t>Έχουν </a:t>
            </a:r>
            <a:r>
              <a:rPr lang="el-GR" dirty="0"/>
              <a:t>συγκεντρωθεί και αναφέρονται αναλυτικά οι </a:t>
            </a:r>
            <a:r>
              <a:rPr lang="el-GR" dirty="0" smtClean="0"/>
              <a:t>επικρατέστεροι τρόποι </a:t>
            </a:r>
            <a:r>
              <a:rPr lang="el-GR" dirty="0"/>
              <a:t>χρέωσης της διαδικτυακής διαφήμισης σε ελληνικά και ξένα </a:t>
            </a:r>
            <a:r>
              <a:rPr lang="el-GR" dirty="0" err="1"/>
              <a:t>sites</a:t>
            </a:r>
            <a:r>
              <a:rPr lang="el-GR" dirty="0"/>
              <a:t>, καθώς και το πώς μπορούν να μετρηθούν τα αποτελέσματα μιας διαφημιστικής καμπάνιας στο διαδίκτυο.</a:t>
            </a:r>
          </a:p>
          <a:p>
            <a:r>
              <a:rPr lang="el-GR" dirty="0"/>
              <a:t>Η κύρια μορφή διαφήμισης στο διαδίκτυο αυτή τη στιγμή είναι τα </a:t>
            </a:r>
            <a:r>
              <a:rPr lang="el-GR" dirty="0" err="1"/>
              <a:t>banners</a:t>
            </a:r>
            <a:r>
              <a:rPr lang="el-GR" dirty="0"/>
              <a:t>, τα οποία </a:t>
            </a:r>
            <a:r>
              <a:rPr lang="el-GR" dirty="0" smtClean="0"/>
              <a:t>τοποθετούνται </a:t>
            </a:r>
            <a:r>
              <a:rPr lang="el-GR" dirty="0"/>
              <a:t>συνήθως στην κορυφή κάθε ηλεκτρονικής σελίδας. </a:t>
            </a:r>
            <a:endParaRPr lang="el-GR" dirty="0" smtClean="0"/>
          </a:p>
          <a:p>
            <a:r>
              <a:rPr lang="el-GR" dirty="0" smtClean="0"/>
              <a:t>Οι </a:t>
            </a:r>
            <a:r>
              <a:rPr lang="el-GR" dirty="0"/>
              <a:t>υπεύθυνοι των </a:t>
            </a:r>
            <a:r>
              <a:rPr lang="el-GR" dirty="0" err="1"/>
              <a:t>web</a:t>
            </a:r>
            <a:r>
              <a:rPr lang="el-GR" dirty="0"/>
              <a:t> </a:t>
            </a:r>
            <a:r>
              <a:rPr lang="el-GR" dirty="0" err="1"/>
              <a:t>sites</a:t>
            </a:r>
            <a:r>
              <a:rPr lang="el-GR" dirty="0"/>
              <a:t> δέχονται να τοποθετήσουν "</a:t>
            </a:r>
            <a:r>
              <a:rPr lang="el-GR" dirty="0" err="1"/>
              <a:t>banners</a:t>
            </a:r>
            <a:r>
              <a:rPr lang="el-GR" dirty="0"/>
              <a:t>" έναντι ενός αντιτίμου, το οποίο καθορίζεται σύμφωνα με τους </a:t>
            </a:r>
            <a:r>
              <a:rPr lang="el-GR" dirty="0" smtClean="0"/>
              <a:t>τρόπους </a:t>
            </a:r>
            <a:r>
              <a:rPr lang="el-GR" dirty="0"/>
              <a:t>χρέωσης που </a:t>
            </a:r>
            <a:r>
              <a:rPr lang="el-GR" dirty="0" smtClean="0"/>
              <a:t>ακολουθούν</a:t>
            </a:r>
            <a:endParaRPr lang="el-GR" dirty="0"/>
          </a:p>
          <a:p>
            <a:endParaRPr lang="el-GR" dirty="0"/>
          </a:p>
        </p:txBody>
      </p:sp>
    </p:spTree>
    <p:extLst>
      <p:ext uri="{BB962C8B-B14F-4D97-AF65-F5344CB8AC3E}">
        <p14:creationId xmlns:p14="http://schemas.microsoft.com/office/powerpoint/2010/main" val="260441129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Τρόποι χρέωσης</a:t>
            </a:r>
            <a:endParaRPr lang="el-GR" dirty="0"/>
          </a:p>
        </p:txBody>
      </p:sp>
      <p:sp>
        <p:nvSpPr>
          <p:cNvPr id="3" name="Θέση περιεχομένου 2"/>
          <p:cNvSpPr>
            <a:spLocks noGrp="1"/>
          </p:cNvSpPr>
          <p:nvPr>
            <p:ph idx="1"/>
          </p:nvPr>
        </p:nvSpPr>
        <p:spPr/>
        <p:txBody>
          <a:bodyPr>
            <a:normAutofit fontScale="92500"/>
          </a:bodyPr>
          <a:lstStyle/>
          <a:p>
            <a:r>
              <a:rPr lang="el-GR" b="1" dirty="0" err="1" smtClean="0"/>
              <a:t>pay</a:t>
            </a:r>
            <a:r>
              <a:rPr lang="el-GR" b="1" dirty="0" smtClean="0"/>
              <a:t> </a:t>
            </a:r>
            <a:r>
              <a:rPr lang="el-GR" b="1" dirty="0" err="1"/>
              <a:t>per</a:t>
            </a:r>
            <a:r>
              <a:rPr lang="el-GR" b="1" dirty="0"/>
              <a:t> </a:t>
            </a:r>
            <a:r>
              <a:rPr lang="el-GR" b="1" dirty="0" err="1" smtClean="0"/>
              <a:t>impression</a:t>
            </a:r>
            <a:endParaRPr lang="el-GR" b="1" dirty="0" smtClean="0"/>
          </a:p>
          <a:p>
            <a:pPr lvl="1"/>
            <a:r>
              <a:rPr lang="el-GR" dirty="0" smtClean="0"/>
              <a:t>ο </a:t>
            </a:r>
            <a:r>
              <a:rPr lang="el-GR" dirty="0"/>
              <a:t>πιο συνηθισμένος τρόπος χρέωσης στο </a:t>
            </a:r>
            <a:r>
              <a:rPr lang="el-GR" dirty="0" err="1"/>
              <a:t>internet</a:t>
            </a:r>
            <a:r>
              <a:rPr lang="el-GR" dirty="0"/>
              <a:t> αυτή τη στιγμή υπολογίζεται με βάση τα </a:t>
            </a:r>
            <a:r>
              <a:rPr lang="el-GR" dirty="0" err="1"/>
              <a:t>impressions</a:t>
            </a:r>
            <a:r>
              <a:rPr lang="el-GR" dirty="0"/>
              <a:t> που πετυχαίνει μια διαφήμιση, δηλαδή ανάλογα με το πόσοι διαδικτυακοί επισκέπτες θα τη δουν. </a:t>
            </a:r>
            <a:endParaRPr lang="el-GR" dirty="0" smtClean="0"/>
          </a:p>
          <a:p>
            <a:pPr lvl="1"/>
            <a:r>
              <a:rPr lang="el-GR" dirty="0" err="1" smtClean="0"/>
              <a:t>Impression</a:t>
            </a:r>
            <a:r>
              <a:rPr lang="el-GR" dirty="0" smtClean="0"/>
              <a:t> </a:t>
            </a:r>
            <a:r>
              <a:rPr lang="el-GR" dirty="0"/>
              <a:t>είναι ο αριθμός των εμφανίσεων ενός διαφημιστικού </a:t>
            </a:r>
            <a:r>
              <a:rPr lang="el-GR" dirty="0" err="1"/>
              <a:t>banner</a:t>
            </a:r>
            <a:r>
              <a:rPr lang="el-GR" dirty="0"/>
              <a:t>. </a:t>
            </a:r>
            <a:endParaRPr lang="el-GR" dirty="0" smtClean="0"/>
          </a:p>
          <a:p>
            <a:pPr lvl="1"/>
            <a:r>
              <a:rPr lang="el-GR" dirty="0" smtClean="0"/>
              <a:t>Η </a:t>
            </a:r>
            <a:r>
              <a:rPr lang="el-GR" dirty="0"/>
              <a:t>χρέωση γίνεται στη βάση των χιλίων </a:t>
            </a:r>
            <a:r>
              <a:rPr lang="el-GR" dirty="0" err="1"/>
              <a:t>impressions</a:t>
            </a:r>
            <a:r>
              <a:rPr lang="el-GR" dirty="0"/>
              <a:t> ή, αλλιώς, CPM.</a:t>
            </a:r>
          </a:p>
          <a:p>
            <a:r>
              <a:rPr lang="el-GR" dirty="0"/>
              <a:t>Ανάλογα με το είδος της ιστοσελίδας, το πόσο </a:t>
            </a:r>
            <a:r>
              <a:rPr lang="el-GR" dirty="0" smtClean="0"/>
              <a:t>εντοπισμένο ειδικό </a:t>
            </a:r>
            <a:r>
              <a:rPr lang="el-GR" dirty="0"/>
              <a:t>είναι το κοινό του και τη θεματική του οι τιμές διαφέρουν. Τα θεματικά </a:t>
            </a:r>
            <a:r>
              <a:rPr lang="el-GR" dirty="0" err="1"/>
              <a:t>sites</a:t>
            </a:r>
            <a:r>
              <a:rPr lang="el-GR" dirty="0"/>
              <a:t> κατά κανόνα χρεώνουν πιο ακριβά από τις μηχανές αναζήτησης. Ωστόσο και μέσα στο ίδιο </a:t>
            </a:r>
            <a:r>
              <a:rPr lang="el-GR" dirty="0" err="1"/>
              <a:t>site</a:t>
            </a:r>
            <a:r>
              <a:rPr lang="el-GR" dirty="0"/>
              <a:t> οι τιμές δεν είναι σταθερές, καθώς σε </a:t>
            </a:r>
            <a:r>
              <a:rPr lang="el-GR" dirty="0" smtClean="0"/>
              <a:t>ορισμένες </a:t>
            </a:r>
            <a:r>
              <a:rPr lang="el-GR" dirty="0"/>
              <a:t>ενότητες που προσφέρουν υψηλό </a:t>
            </a:r>
            <a:r>
              <a:rPr lang="el-GR" dirty="0" err="1"/>
              <a:t>targeting</a:t>
            </a:r>
            <a:r>
              <a:rPr lang="el-GR" dirty="0"/>
              <a:t> οι τιμές είναι ιδιαίτερα υψηλές.</a:t>
            </a:r>
          </a:p>
          <a:p>
            <a:endParaRPr lang="el-GR" dirty="0"/>
          </a:p>
        </p:txBody>
      </p:sp>
    </p:spTree>
    <p:extLst>
      <p:ext uri="{BB962C8B-B14F-4D97-AF65-F5344CB8AC3E}">
        <p14:creationId xmlns:p14="http://schemas.microsoft.com/office/powerpoint/2010/main" val="273467064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l-GR" b="1" dirty="0" smtClean="0"/>
              <a:t>Χρονοχρέωση</a:t>
            </a:r>
          </a:p>
          <a:p>
            <a:pPr lvl="1"/>
            <a:r>
              <a:rPr lang="el-GR" dirty="0" smtClean="0"/>
              <a:t>Το </a:t>
            </a:r>
            <a:r>
              <a:rPr lang="el-GR" dirty="0"/>
              <a:t>μοντέλο αυτό είναι γνωστό από τα παραδοσιακά έντυπα και ηλεκτρονικά μέσα, τα οποία χρεώνουν ένα συγκεκριμένο ποσό ανάλογα με το διαφημιστικό χώρο (για τα έντυπα) </a:t>
            </a:r>
            <a:endParaRPr lang="el-GR" dirty="0" smtClean="0"/>
          </a:p>
          <a:p>
            <a:pPr lvl="1"/>
            <a:r>
              <a:rPr lang="el-GR" dirty="0" smtClean="0"/>
              <a:t>και </a:t>
            </a:r>
            <a:r>
              <a:rPr lang="el-GR" dirty="0"/>
              <a:t>το </a:t>
            </a:r>
            <a:r>
              <a:rPr lang="el-GR" dirty="0" smtClean="0"/>
              <a:t>χρόνο </a:t>
            </a:r>
            <a:r>
              <a:rPr lang="el-GR" dirty="0"/>
              <a:t>(για την τηλεόραση και το ραδιόφωνο) που παραχωρούν. </a:t>
            </a:r>
            <a:endParaRPr lang="el-GR" dirty="0" smtClean="0"/>
          </a:p>
          <a:p>
            <a:pPr lvl="1"/>
            <a:r>
              <a:rPr lang="el-GR" dirty="0" smtClean="0"/>
              <a:t>Το </a:t>
            </a:r>
            <a:r>
              <a:rPr lang="el-GR" dirty="0" err="1"/>
              <a:t>web</a:t>
            </a:r>
            <a:r>
              <a:rPr lang="el-GR" dirty="0"/>
              <a:t> </a:t>
            </a:r>
            <a:r>
              <a:rPr lang="el-GR" dirty="0" err="1"/>
              <a:t>site</a:t>
            </a:r>
            <a:r>
              <a:rPr lang="el-GR" dirty="0"/>
              <a:t> χρεώνει ένα </a:t>
            </a:r>
            <a:r>
              <a:rPr lang="el-GR" dirty="0" smtClean="0"/>
              <a:t>συγκεκριμένο </a:t>
            </a:r>
            <a:r>
              <a:rPr lang="el-GR" dirty="0"/>
              <a:t>ποσό ανάλογα με το χρόνο και το σημείο όπου θα εμφανιστεί ένα </a:t>
            </a:r>
            <a:r>
              <a:rPr lang="el-GR" dirty="0" err="1"/>
              <a:t>banner</a:t>
            </a:r>
            <a:r>
              <a:rPr lang="el-GR" dirty="0"/>
              <a:t>, ανεξάρτητα από το πόσοι τελικά θα το δουν. </a:t>
            </a:r>
            <a:endParaRPr lang="el-GR" dirty="0" smtClean="0"/>
          </a:p>
          <a:p>
            <a:pPr lvl="1"/>
            <a:r>
              <a:rPr lang="el-GR" dirty="0" smtClean="0"/>
              <a:t>Αυτός </a:t>
            </a:r>
            <a:r>
              <a:rPr lang="el-GR" dirty="0"/>
              <a:t>ο τρόπος χρέωσης συνήθως χρησιμοποιείται στα πρώτα </a:t>
            </a:r>
            <a:r>
              <a:rPr lang="el-GR" dirty="0" smtClean="0"/>
              <a:t>βήματα </a:t>
            </a:r>
            <a:r>
              <a:rPr lang="el-GR" dirty="0"/>
              <a:t>ενός </a:t>
            </a:r>
            <a:r>
              <a:rPr lang="el-GR" dirty="0" err="1"/>
              <a:t>site</a:t>
            </a:r>
            <a:r>
              <a:rPr lang="el-GR" dirty="0"/>
              <a:t>, όταν ο ιδιοκτήτης του δε διαθέτει στοιχεία για τον αριθμό των επισκεπτών που θα έχει και με τη χρέωση ενός σταθερού ποσού επιδιώκει απλώς να καλύψει ένα μέρος της αρχικής επένδυσης του. Στη συνέχεια, όμως, και μόλις αποκτήσει στοιχεία για την κίνηση στο </a:t>
            </a:r>
            <a:r>
              <a:rPr lang="el-GR" dirty="0" err="1"/>
              <a:t>site</a:t>
            </a:r>
            <a:r>
              <a:rPr lang="el-GR" dirty="0"/>
              <a:t> του, περνά σε χρέωση ανάλογα με τα </a:t>
            </a:r>
            <a:r>
              <a:rPr lang="el-GR" dirty="0" err="1"/>
              <a:t>impressions</a:t>
            </a:r>
            <a:r>
              <a:rPr lang="el-GR" dirty="0"/>
              <a:t>.</a:t>
            </a:r>
          </a:p>
          <a:p>
            <a:endParaRPr lang="el-GR" dirty="0"/>
          </a:p>
        </p:txBody>
      </p:sp>
    </p:spTree>
    <p:extLst>
      <p:ext uri="{BB962C8B-B14F-4D97-AF65-F5344CB8AC3E}">
        <p14:creationId xmlns:p14="http://schemas.microsoft.com/office/powerpoint/2010/main" val="6555730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b="1" dirty="0" err="1" smtClean="0"/>
              <a:t>pay</a:t>
            </a:r>
            <a:r>
              <a:rPr lang="el-GR" b="1" dirty="0" smtClean="0"/>
              <a:t> </a:t>
            </a:r>
            <a:r>
              <a:rPr lang="el-GR" b="1" dirty="0" err="1"/>
              <a:t>per</a:t>
            </a:r>
            <a:r>
              <a:rPr lang="el-GR" b="1" dirty="0"/>
              <a:t> </a:t>
            </a:r>
            <a:r>
              <a:rPr lang="el-GR" b="1" dirty="0" err="1"/>
              <a:t>click</a:t>
            </a:r>
            <a:r>
              <a:rPr lang="el-GR" b="1" dirty="0"/>
              <a:t> (</a:t>
            </a:r>
            <a:r>
              <a:rPr lang="el-GR" b="1" dirty="0" err="1"/>
              <a:t>clickthroughs</a:t>
            </a:r>
            <a:r>
              <a:rPr lang="el-GR" b="1" dirty="0"/>
              <a:t>)</a:t>
            </a:r>
          </a:p>
          <a:p>
            <a:pPr lvl="1"/>
            <a:r>
              <a:rPr lang="el-GR" dirty="0"/>
              <a:t>Με τον όρο </a:t>
            </a:r>
            <a:r>
              <a:rPr lang="el-GR" dirty="0" err="1"/>
              <a:t>clickthrough</a:t>
            </a:r>
            <a:r>
              <a:rPr lang="el-GR" dirty="0"/>
              <a:t> υποδεικνύεται η κίνηση του χρήστη να πατήσει το </a:t>
            </a:r>
            <a:r>
              <a:rPr lang="el-GR" dirty="0" err="1"/>
              <a:t>link</a:t>
            </a:r>
            <a:r>
              <a:rPr lang="el-GR" dirty="0"/>
              <a:t> ενός </a:t>
            </a:r>
            <a:r>
              <a:rPr lang="el-GR" dirty="0" err="1"/>
              <a:t>web</a:t>
            </a:r>
            <a:r>
              <a:rPr lang="el-GR" dirty="0"/>
              <a:t> </a:t>
            </a:r>
            <a:r>
              <a:rPr lang="el-GR" dirty="0" err="1"/>
              <a:t>banner</a:t>
            </a:r>
            <a:r>
              <a:rPr lang="el-GR" dirty="0"/>
              <a:t>. </a:t>
            </a:r>
            <a:endParaRPr lang="el-GR" dirty="0" smtClean="0"/>
          </a:p>
          <a:p>
            <a:pPr lvl="1"/>
            <a:r>
              <a:rPr lang="el-GR" dirty="0" smtClean="0"/>
              <a:t>Αυτός </a:t>
            </a:r>
            <a:r>
              <a:rPr lang="el-GR" dirty="0"/>
              <a:t>ο τρόπος χρέωσης παραπέμπει ευθέως σε τεχνικές προώθησης </a:t>
            </a:r>
            <a:r>
              <a:rPr lang="el-GR" dirty="0" err="1"/>
              <a:t>direct</a:t>
            </a:r>
            <a:r>
              <a:rPr lang="el-GR" dirty="0"/>
              <a:t> </a:t>
            </a:r>
            <a:r>
              <a:rPr lang="el-GR" dirty="0" err="1"/>
              <a:t>marketing</a:t>
            </a:r>
            <a:r>
              <a:rPr lang="el-GR" dirty="0"/>
              <a:t>. Επιπλέον, σύμφωνα με το εν λόγω μοντέλο, ένα </a:t>
            </a:r>
            <a:r>
              <a:rPr lang="el-GR" dirty="0" err="1"/>
              <a:t>banner</a:t>
            </a:r>
            <a:r>
              <a:rPr lang="el-GR" dirty="0"/>
              <a:t> δεν συμβάλλει στο χτίσιμο ενός </a:t>
            </a:r>
            <a:r>
              <a:rPr lang="el-GR" dirty="0" err="1"/>
              <a:t>brand</a:t>
            </a:r>
            <a:r>
              <a:rPr lang="el-GR" dirty="0"/>
              <a:t> </a:t>
            </a:r>
            <a:r>
              <a:rPr lang="el-GR" dirty="0" err="1"/>
              <a:t>image</a:t>
            </a:r>
            <a:r>
              <a:rPr lang="el-GR" dirty="0"/>
              <a:t>, αλλά λειτουργεί μόνο όταν οδηγήσει το χρήστη να πατήσει επάνω του. Κάτι τέτοιο, όμως, έχει αποδειχτεί ότι δεν ισχύει. </a:t>
            </a:r>
            <a:endParaRPr lang="el-GR" dirty="0" smtClean="0"/>
          </a:p>
          <a:p>
            <a:pPr lvl="1"/>
            <a:r>
              <a:rPr lang="el-GR" dirty="0" smtClean="0"/>
              <a:t>Αντίθετα</a:t>
            </a:r>
            <a:r>
              <a:rPr lang="el-GR" dirty="0"/>
              <a:t>, ένα σωστά σχεδιασμένο </a:t>
            </a:r>
            <a:r>
              <a:rPr lang="el-GR" dirty="0" err="1"/>
              <a:t>banner</a:t>
            </a:r>
            <a:r>
              <a:rPr lang="el-GR" dirty="0"/>
              <a:t> έχει αποδειχτεί ότι </a:t>
            </a:r>
            <a:r>
              <a:rPr lang="el-GR" dirty="0" smtClean="0"/>
              <a:t>βελτιώνει </a:t>
            </a:r>
            <a:r>
              <a:rPr lang="el-GR" dirty="0"/>
              <a:t>εντυπωσιακά την </a:t>
            </a:r>
            <a:r>
              <a:rPr lang="el-GR" dirty="0" err="1"/>
              <a:t>αναγνωρισιμότητα</a:t>
            </a:r>
            <a:r>
              <a:rPr lang="el-GR" dirty="0"/>
              <a:t> του διαφημιζόμενου προϊόντος ή υπηρεσίας. </a:t>
            </a:r>
          </a:p>
          <a:p>
            <a:r>
              <a:rPr lang="el-GR" dirty="0"/>
              <a:t>Πάντως, σήμερα υπάρχουν αρκετές ιστοσελίδες που προσφέρουν ως δυνατότητα και αυτό τον τρόπο χρέωσης.</a:t>
            </a:r>
          </a:p>
          <a:p>
            <a:endParaRPr lang="el-GR" dirty="0"/>
          </a:p>
        </p:txBody>
      </p:sp>
    </p:spTree>
    <p:extLst>
      <p:ext uri="{BB962C8B-B14F-4D97-AF65-F5344CB8AC3E}">
        <p14:creationId xmlns:p14="http://schemas.microsoft.com/office/powerpoint/2010/main" val="428401930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l-GR" b="1" dirty="0" err="1" smtClean="0"/>
              <a:t>pay</a:t>
            </a:r>
            <a:r>
              <a:rPr lang="el-GR" b="1" dirty="0" smtClean="0"/>
              <a:t> </a:t>
            </a:r>
            <a:r>
              <a:rPr lang="el-GR" b="1" dirty="0" err="1"/>
              <a:t>per</a:t>
            </a:r>
            <a:r>
              <a:rPr lang="el-GR" b="1" dirty="0"/>
              <a:t> </a:t>
            </a:r>
            <a:r>
              <a:rPr lang="el-GR" b="1" dirty="0" err="1"/>
              <a:t>purchase</a:t>
            </a:r>
            <a:endParaRPr lang="el-GR" b="1" dirty="0"/>
          </a:p>
          <a:p>
            <a:pPr lvl="1"/>
            <a:r>
              <a:rPr lang="el-GR" dirty="0"/>
              <a:t>Αυτός ο τρόπος χρέωσης αφορά αποκλειστικά τα μεγάλα καταστήματα ηλεκτρονικού </a:t>
            </a:r>
            <a:r>
              <a:rPr lang="el-GR" dirty="0" smtClean="0"/>
              <a:t>εμπορίου </a:t>
            </a:r>
            <a:r>
              <a:rPr lang="el-GR" dirty="0"/>
              <a:t>(e-</a:t>
            </a:r>
            <a:r>
              <a:rPr lang="el-GR" dirty="0" err="1"/>
              <a:t>commerc</a:t>
            </a:r>
            <a:r>
              <a:rPr lang="el-GR" dirty="0"/>
              <a:t>e). Παρ' ότι συνδέει την τελική χρέωση τόσο με την επιτυχία του δημιουργικού κομματιού ενός </a:t>
            </a:r>
            <a:r>
              <a:rPr lang="el-GR" dirty="0" err="1"/>
              <a:t>banner</a:t>
            </a:r>
            <a:r>
              <a:rPr lang="el-GR" dirty="0"/>
              <a:t> όσο και με την ποιότητα του προϊόντος, μπορεί τελικά να είναι πολύ </a:t>
            </a:r>
            <a:r>
              <a:rPr lang="el-GR" dirty="0" smtClean="0"/>
              <a:t>επικερδές </a:t>
            </a:r>
            <a:r>
              <a:rPr lang="el-GR" dirty="0"/>
              <a:t>μοντέλο, όταν χρησιμοποιείται στη διαφήμιση κάποιου πολύ δημοφιλούς και γνωστού προϊόντος. </a:t>
            </a:r>
            <a:endParaRPr lang="el-GR" dirty="0" smtClean="0"/>
          </a:p>
          <a:p>
            <a:pPr lvl="1"/>
            <a:r>
              <a:rPr lang="el-GR" dirty="0" smtClean="0"/>
              <a:t>Εν </a:t>
            </a:r>
            <a:r>
              <a:rPr lang="el-GR" dirty="0"/>
              <a:t>τούτοις ούτε αυτός ο τρόπος χρέωσης είναι πολύ διαδεδομένος και ακόμα </a:t>
            </a:r>
            <a:r>
              <a:rPr lang="el-GR" dirty="0" smtClean="0"/>
              <a:t>εφαρμόζεται </a:t>
            </a:r>
            <a:r>
              <a:rPr lang="el-GR" dirty="0"/>
              <a:t>σε ιδιαίτερες περιπτώσεις. Τα προβλήματα είναι τόσο τεχνικά (δεν υπάρχει απόλυτη </a:t>
            </a:r>
            <a:r>
              <a:rPr lang="el-GR" dirty="0" smtClean="0"/>
              <a:t>αξιοπιστία </a:t>
            </a:r>
            <a:r>
              <a:rPr lang="el-GR" dirty="0"/>
              <a:t>στις μετρήσεις) όσο και ασυμφωνίας. Οι ιδιοκτήτες των </a:t>
            </a:r>
            <a:r>
              <a:rPr lang="el-GR" dirty="0" err="1"/>
              <a:t>web</a:t>
            </a:r>
            <a:r>
              <a:rPr lang="el-GR" dirty="0"/>
              <a:t> </a:t>
            </a:r>
            <a:r>
              <a:rPr lang="el-GR" dirty="0" err="1"/>
              <a:t>sites</a:t>
            </a:r>
            <a:r>
              <a:rPr lang="el-GR" dirty="0"/>
              <a:t> θεωρούν ότι για τις τελικές πωλήσεις δεν αρκεί η σωστή λειτουργία του </a:t>
            </a:r>
            <a:r>
              <a:rPr lang="el-GR" dirty="0" err="1"/>
              <a:t>site</a:t>
            </a:r>
            <a:r>
              <a:rPr lang="el-GR" dirty="0"/>
              <a:t> ή η αποτελεσματικότητα της διαφήμισης, αλλά σημαντικότερος παράγοντας είναι η ίδια η ποιότητα του προϊόντος ή της παρεχόμενης </a:t>
            </a:r>
            <a:r>
              <a:rPr lang="el-GR" dirty="0" smtClean="0"/>
              <a:t>υπηρεσίας </a:t>
            </a:r>
            <a:r>
              <a:rPr lang="el-GR" dirty="0"/>
              <a:t>.</a:t>
            </a:r>
          </a:p>
          <a:p>
            <a:endParaRPr lang="el-GR" dirty="0"/>
          </a:p>
        </p:txBody>
      </p:sp>
    </p:spTree>
    <p:extLst>
      <p:ext uri="{BB962C8B-B14F-4D97-AF65-F5344CB8AC3E}">
        <p14:creationId xmlns:p14="http://schemas.microsoft.com/office/powerpoint/2010/main" val="423532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a:bodyPr>
          <a:lstStyle/>
          <a:p>
            <a:r>
              <a:rPr lang="el-GR" dirty="0" smtClean="0"/>
              <a:t>η </a:t>
            </a:r>
            <a:r>
              <a:rPr lang="el-GR" dirty="0"/>
              <a:t>σύγκριση που επιχειρείται με τη συγκριτική διαφήμιση, είτε αναφέρεται σε προϊόντα και </a:t>
            </a:r>
            <a:r>
              <a:rPr lang="el-GR" dirty="0" smtClean="0"/>
              <a:t>υπηρεσίες</a:t>
            </a:r>
            <a:r>
              <a:rPr lang="el-GR" dirty="0"/>
              <a:t>, είτε σε συστήματα και μεθόδους είναι επιτρεπτή και απαραίτητη για να μπορέσει το κοινό να κατανοήσει τα πλεονεκτήματα του προϊόντος που προβάλλεται με τη χρησιμοποίηση νέων τεχνικών μέσων ή μεθόδων, για τα οποία κάθε αντιπαραβολή με τη μέχρι τώρα κατάσταση της τεχνικής είναι </a:t>
            </a:r>
            <a:r>
              <a:rPr lang="el-GR" dirty="0" smtClean="0"/>
              <a:t>δικαιολογημένη</a:t>
            </a:r>
            <a:r>
              <a:rPr lang="el-GR" dirty="0"/>
              <a:t>. </a:t>
            </a:r>
            <a:endParaRPr lang="el-GR" dirty="0" smtClean="0"/>
          </a:p>
          <a:p>
            <a:r>
              <a:rPr lang="el-GR" dirty="0" smtClean="0"/>
              <a:t>Στη </a:t>
            </a:r>
            <a:r>
              <a:rPr lang="el-GR" dirty="0"/>
              <a:t>διατύπωση τέτοιας κατεύθυνσης συντελούν όχι μόνο το ατομικό δικαίωμα για </a:t>
            </a:r>
            <a:r>
              <a:rPr lang="el-GR" dirty="0" smtClean="0"/>
              <a:t>ελεύθερη </a:t>
            </a:r>
            <a:r>
              <a:rPr lang="el-GR" dirty="0"/>
              <a:t>έκφραση γνώμης, που είναι συνταγματικά κατοχυρωμένο, και για αύξηση της "διαφάνειας" στην αγορά, αλλά συντελούν και οι πιο νέες απόψεις που αποκρούουν τον κατά κανόνα αθέμιτο </a:t>
            </a:r>
            <a:r>
              <a:rPr lang="el-GR" dirty="0" smtClean="0"/>
              <a:t>χαρακτηρισμό </a:t>
            </a:r>
            <a:r>
              <a:rPr lang="el-GR" dirty="0"/>
              <a:t>της συγκριτικής διαφήμισης, όταν μ' αυτήν επιδιώκεται η ενίσχυση της ανταγωνιστικότητας με μειωτικές δηλώσεις .</a:t>
            </a:r>
          </a:p>
          <a:p>
            <a:endParaRPr lang="el-GR" dirty="0"/>
          </a:p>
        </p:txBody>
      </p:sp>
    </p:spTree>
    <p:extLst>
      <p:ext uri="{BB962C8B-B14F-4D97-AF65-F5344CB8AC3E}">
        <p14:creationId xmlns:p14="http://schemas.microsoft.com/office/powerpoint/2010/main" val="79950769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Αποτελεσματικότητα διαδικτυακής διαφήμισης</a:t>
            </a:r>
            <a:endParaRPr lang="el-GR" dirty="0"/>
          </a:p>
        </p:txBody>
      </p:sp>
      <p:sp>
        <p:nvSpPr>
          <p:cNvPr id="3" name="Θέση περιεχομένου 2"/>
          <p:cNvSpPr>
            <a:spLocks noGrp="1"/>
          </p:cNvSpPr>
          <p:nvPr>
            <p:ph idx="1"/>
          </p:nvPr>
        </p:nvSpPr>
        <p:spPr/>
        <p:txBody>
          <a:bodyPr>
            <a:normAutofit/>
          </a:bodyPr>
          <a:lstStyle/>
          <a:p>
            <a:r>
              <a:rPr lang="el-GR" dirty="0" smtClean="0"/>
              <a:t>Αν </a:t>
            </a:r>
            <a:r>
              <a:rPr lang="el-GR" dirty="0"/>
              <a:t>και είναι δύσκολο να προσδιορίσουμε τις </a:t>
            </a:r>
            <a:r>
              <a:rPr lang="el-GR" dirty="0" smtClean="0"/>
              <a:t>κοινωνικές </a:t>
            </a:r>
            <a:r>
              <a:rPr lang="el-GR" dirty="0"/>
              <a:t>επιδράσεις της διαφήμισης με ακριβείς μετρήσεις, ίσως μπορούμε να υπολογίσουμε την αποτελεσματικότητα των επιμέρους μηνυμάτων.</a:t>
            </a:r>
          </a:p>
          <a:p>
            <a:r>
              <a:rPr lang="el-GR" dirty="0"/>
              <a:t>Μέχρι σήμερα, δεν έχει παγιωθεί ένα "σύστημα κριτηρίων αξιολόγησης" και καταμέτρηση αποτελεσματικότητας της διαφημιστικής προβολής στο διαδίκτυο . </a:t>
            </a:r>
          </a:p>
          <a:p>
            <a:r>
              <a:rPr lang="el-GR" dirty="0"/>
              <a:t>Έτσι, όταν εξετάζουμε την "αποτελεσματικότητα" ενός διαφημιστικού μηνύματος είναι </a:t>
            </a:r>
            <a:r>
              <a:rPr lang="el-GR" dirty="0" smtClean="0"/>
              <a:t>δύσκολο </a:t>
            </a:r>
            <a:r>
              <a:rPr lang="el-GR" dirty="0"/>
              <a:t>να αποδείξουμε τυχόν βραχυπρόθεσμες και μονοσήμαντες επιδράσεις της διαφήμισης και ίσως να μην ωφελεί να υπάρχει διαφωνία για τις λεπτομέρειες</a:t>
            </a:r>
            <a:r>
              <a:rPr lang="el-GR" dirty="0" smtClean="0"/>
              <a:t>.</a:t>
            </a:r>
            <a:endParaRPr lang="el-GR" dirty="0"/>
          </a:p>
        </p:txBody>
      </p:sp>
    </p:spTree>
    <p:extLst>
      <p:ext uri="{BB962C8B-B14F-4D97-AF65-F5344CB8AC3E}">
        <p14:creationId xmlns:p14="http://schemas.microsoft.com/office/powerpoint/2010/main" val="107848067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a:t>Βέβαια, υπάρχουν κάποια στοιχεία που βοηθούν την επιχείρησή να εστιάσει </a:t>
            </a:r>
            <a:r>
              <a:rPr lang="el-GR" dirty="0" smtClean="0"/>
              <a:t>αποτελεσματικότερα </a:t>
            </a:r>
            <a:r>
              <a:rPr lang="el-GR" dirty="0"/>
              <a:t>στην πελατειακή της βάση, ενώ προσφέρει δυνατότητες στατιστικής αξιολόγησης της </a:t>
            </a:r>
            <a:r>
              <a:rPr lang="el-GR" dirty="0" smtClean="0"/>
              <a:t>απόδοσής </a:t>
            </a:r>
            <a:r>
              <a:rPr lang="el-GR" dirty="0"/>
              <a:t>της. </a:t>
            </a:r>
          </a:p>
          <a:p>
            <a:r>
              <a:rPr lang="el-GR" dirty="0"/>
              <a:t>Οι διαφημιζόμενοι δικτυακά είναι σε θέση να γνωρίζουν με ακρίβεια πολύτιμες πληροφορίες για την αποδοχή της διαφήμισής τους, όπως:</a:t>
            </a:r>
          </a:p>
          <a:p>
            <a:pPr lvl="1"/>
            <a:r>
              <a:rPr lang="el-GR" dirty="0" smtClean="0"/>
              <a:t>πόσοι </a:t>
            </a:r>
            <a:r>
              <a:rPr lang="el-GR" dirty="0"/>
              <a:t>εκτέθηκαν στο μήνυμα των διαφημιστικών </a:t>
            </a:r>
            <a:r>
              <a:rPr lang="el-GR" dirty="0" err="1"/>
              <a:t>banner</a:t>
            </a:r>
            <a:r>
              <a:rPr lang="el-GR" dirty="0"/>
              <a:t> και αν ανταποκρίθηκαν (δηλαδή, αν επισκέφτηκαν το δικτυακό τόπο) </a:t>
            </a:r>
          </a:p>
          <a:p>
            <a:pPr lvl="1"/>
            <a:r>
              <a:rPr lang="el-GR" dirty="0" smtClean="0"/>
              <a:t>ποιες </a:t>
            </a:r>
            <a:r>
              <a:rPr lang="el-GR" dirty="0"/>
              <a:t>είναι οι δικτυακές πύλες από τις οποίες πέρασαν πρώτα οι επισκέπτες τους προτού </a:t>
            </a:r>
            <a:r>
              <a:rPr lang="el-GR" dirty="0" smtClean="0"/>
              <a:t>καταλήξουν </a:t>
            </a:r>
            <a:r>
              <a:rPr lang="el-GR" dirty="0"/>
              <a:t>στη δική σας ηλεκτρονική διεύθυνση </a:t>
            </a:r>
          </a:p>
          <a:p>
            <a:pPr lvl="1"/>
            <a:r>
              <a:rPr lang="el-GR" dirty="0" smtClean="0"/>
              <a:t>πόσο </a:t>
            </a:r>
            <a:r>
              <a:rPr lang="el-GR" dirty="0"/>
              <a:t>χρόνο παρέμειναν στις σελίδες σας, και μάλιστα σε ποιες συγκεκριμένες σελίδες </a:t>
            </a:r>
          </a:p>
          <a:p>
            <a:pPr lvl="1"/>
            <a:r>
              <a:rPr lang="el-GR" dirty="0" smtClean="0"/>
              <a:t>αν </a:t>
            </a:r>
            <a:r>
              <a:rPr lang="el-GR" dirty="0"/>
              <a:t>και πόσοι τελικά προχώρησαν σε ηλεκτρονικές αγορές </a:t>
            </a:r>
          </a:p>
          <a:p>
            <a:endParaRPr lang="el-GR" dirty="0"/>
          </a:p>
        </p:txBody>
      </p:sp>
    </p:spTree>
    <p:extLst>
      <p:ext uri="{BB962C8B-B14F-4D97-AF65-F5344CB8AC3E}">
        <p14:creationId xmlns:p14="http://schemas.microsoft.com/office/powerpoint/2010/main" val="262524424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Πλεονεκτήματα</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Η </a:t>
            </a:r>
            <a:r>
              <a:rPr lang="el-GR" dirty="0"/>
              <a:t>ανάπτυξη ενός νέου επικοινωνιακού μέσου όπως το διαδίκτυο έχει προκαλέσει μεγάλες </a:t>
            </a:r>
            <a:r>
              <a:rPr lang="el-GR" dirty="0" smtClean="0"/>
              <a:t>οικονομικές </a:t>
            </a:r>
            <a:r>
              <a:rPr lang="el-GR" dirty="0"/>
              <a:t>και κοινωνικές αλλαγές, καθώς αλλάζει τις "συμπεριφορές" και των επιχειρήσεων και του κοινού. </a:t>
            </a:r>
          </a:p>
          <a:p>
            <a:r>
              <a:rPr lang="el-GR" dirty="0"/>
              <a:t>Γίνεται λόγος για ένα νέο "πολιτισμό", καθόλου εικονικό, αλλά εξ ολοκλήρου πραγματικό. </a:t>
            </a:r>
          </a:p>
          <a:p>
            <a:r>
              <a:rPr lang="el-GR" dirty="0"/>
              <a:t>Νέα τεχνολογία, νέα επιχειρησιακά μοντέλα και φυσικά νέο κοινό με υψηλές απαιτήσεις ως προς την πληροφόρηση και την ψυχαγωγία.</a:t>
            </a:r>
          </a:p>
          <a:p>
            <a:r>
              <a:rPr lang="el-GR" dirty="0"/>
              <a:t>Σ' αυτό το περιβάλλον οι άνθρωποι της διαφήμισης προσπαθούν να εκμεταλλευτούν τις </a:t>
            </a:r>
            <a:r>
              <a:rPr lang="el-GR" dirty="0" smtClean="0"/>
              <a:t>δυνατότητες </a:t>
            </a:r>
            <a:r>
              <a:rPr lang="el-GR" dirty="0"/>
              <a:t>του νέου μέσου μαζικής επικοινωνίας ως προς την προβολή επιχειρήσεων, προϊόντων και υπηρεσιών. </a:t>
            </a:r>
          </a:p>
        </p:txBody>
      </p:sp>
    </p:spTree>
    <p:extLst>
      <p:ext uri="{BB962C8B-B14F-4D97-AF65-F5344CB8AC3E}">
        <p14:creationId xmlns:p14="http://schemas.microsoft.com/office/powerpoint/2010/main" val="1175727327"/>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b="1" dirty="0"/>
              <a:t>Η διαδικτυακή διαφήμιση υπερέχει στα εξής σημεία</a:t>
            </a:r>
          </a:p>
          <a:p>
            <a:r>
              <a:rPr lang="el-GR" dirty="0"/>
              <a:t>"τοποθετεί" το σωστό μήνυμα, στο σωστό </a:t>
            </a:r>
          </a:p>
          <a:p>
            <a:r>
              <a:rPr lang="el-GR" dirty="0"/>
              <a:t>"τοποθετεί" το σωστό μήνυμα, στο σωστό άνθρωπο, τη σωστή στιγμή.</a:t>
            </a:r>
          </a:p>
          <a:p>
            <a:endParaRPr lang="el-GR" dirty="0"/>
          </a:p>
        </p:txBody>
      </p:sp>
    </p:spTree>
    <p:extLst>
      <p:ext uri="{BB962C8B-B14F-4D97-AF65-F5344CB8AC3E}">
        <p14:creationId xmlns:p14="http://schemas.microsoft.com/office/powerpoint/2010/main" val="355224852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a:bodyPr>
          <a:lstStyle/>
          <a:p>
            <a:r>
              <a:rPr lang="el-GR" dirty="0" smtClean="0"/>
              <a:t>Αν </a:t>
            </a:r>
            <a:r>
              <a:rPr lang="el-GR" dirty="0"/>
              <a:t>ο χρήστης δε δίνει κωδικό αναγνώρισης, όταν "μπαίνει" στο δικτυακό κατάστημα, η </a:t>
            </a:r>
            <a:r>
              <a:rPr lang="el-GR" dirty="0" smtClean="0"/>
              <a:t>στόχευση </a:t>
            </a:r>
            <a:r>
              <a:rPr lang="el-GR" dirty="0"/>
              <a:t>που επιτυγχάνεται μέσω της διαδικτυακής διαφήμισης μπορεί να γίνει βάσει:</a:t>
            </a:r>
          </a:p>
          <a:p>
            <a:pPr lvl="1"/>
            <a:r>
              <a:rPr lang="el-GR" dirty="0" smtClean="0"/>
              <a:t>του </a:t>
            </a:r>
            <a:r>
              <a:rPr lang="el-GR" dirty="0"/>
              <a:t>υπολογιστή του χρήστη (τον οποίο όμως μπορεί να χρησιμοποιούν περισσότερα του ενός άτομα)</a:t>
            </a:r>
          </a:p>
          <a:p>
            <a:pPr lvl="1"/>
            <a:r>
              <a:rPr lang="el-GR" dirty="0" smtClean="0"/>
              <a:t>του </a:t>
            </a:r>
            <a:r>
              <a:rPr lang="el-GR" dirty="0"/>
              <a:t>τύπου του </a:t>
            </a:r>
            <a:r>
              <a:rPr lang="el-GR" dirty="0" err="1"/>
              <a:t>φυλλομετρητή</a:t>
            </a:r>
            <a:endParaRPr lang="el-GR" dirty="0"/>
          </a:p>
          <a:p>
            <a:pPr lvl="1"/>
            <a:r>
              <a:rPr lang="el-GR" dirty="0" smtClean="0"/>
              <a:t>της </a:t>
            </a:r>
            <a:r>
              <a:rPr lang="el-GR" dirty="0"/>
              <a:t>ώρας της ημέρας που γίνεται χρήση</a:t>
            </a:r>
          </a:p>
          <a:p>
            <a:pPr lvl="1"/>
            <a:r>
              <a:rPr lang="el-GR" dirty="0" smtClean="0"/>
              <a:t>της </a:t>
            </a:r>
            <a:r>
              <a:rPr lang="el-GR" dirty="0"/>
              <a:t>IP διεύθυνσης του χρήστη</a:t>
            </a:r>
          </a:p>
          <a:p>
            <a:pPr lvl="1"/>
            <a:r>
              <a:rPr lang="el-GR" dirty="0" smtClean="0"/>
              <a:t>του </a:t>
            </a:r>
            <a:r>
              <a:rPr lang="el-GR" dirty="0"/>
              <a:t>ιστορικού των αγορών του επισκέπτη με τη χρήση των </a:t>
            </a:r>
            <a:r>
              <a:rPr lang="el-GR" dirty="0" err="1"/>
              <a:t>cookies</a:t>
            </a:r>
            <a:endParaRPr lang="el-GR" dirty="0"/>
          </a:p>
          <a:p>
            <a:endParaRPr lang="el-GR" dirty="0"/>
          </a:p>
          <a:p>
            <a:endParaRPr lang="el-GR" dirty="0"/>
          </a:p>
        </p:txBody>
      </p:sp>
    </p:spTree>
    <p:extLst>
      <p:ext uri="{BB962C8B-B14F-4D97-AF65-F5344CB8AC3E}">
        <p14:creationId xmlns:p14="http://schemas.microsoft.com/office/powerpoint/2010/main" val="3233681038"/>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smtClean="0"/>
              <a:t>Η </a:t>
            </a:r>
            <a:r>
              <a:rPr lang="el-GR" dirty="0"/>
              <a:t>ακρίβεια στόχευσης μπορεί να φτάσει σε πολύ υψηλό βαθμό, στην περίπτωση που ο </a:t>
            </a:r>
            <a:r>
              <a:rPr lang="el-GR" dirty="0" smtClean="0"/>
              <a:t>επισκέπτης </a:t>
            </a:r>
            <a:r>
              <a:rPr lang="el-GR" dirty="0"/>
              <a:t>μπαίνει στη σελίδα με κωδικό, οπότε και η εταιρία έχει όλα του τα στοιχεία (τα οποία του έχει ζητήσει στο παρελθόν, προκειμένου να του δώσει κωδικό).</a:t>
            </a:r>
          </a:p>
          <a:p>
            <a:r>
              <a:rPr lang="el-GR" dirty="0"/>
              <a:t>Ακόμη και αν δεν ισχύει η τελευταία περίπτωση, υπάρχουν πλέον στο διαδίκτυο πάρα πολλοί εξειδικευμένοι δικτυακοί τόποι, οι οποίοι μαζεύουν στοιχεία από τους επισκέπτες τους και τα </a:t>
            </a:r>
            <a:r>
              <a:rPr lang="el-GR" dirty="0" smtClean="0"/>
              <a:t>διοχετεύουν </a:t>
            </a:r>
            <a:r>
              <a:rPr lang="el-GR" dirty="0"/>
              <a:t>σ' επιχειρήσεις ή τα χρησιμοποιούν για να κατευθύνουν τα διαφημιστικά μηνύματα των επιχειρήσεων σε ειδικό κοινό, βάσει των στοιχείων που έχουν για το κοινό αυτό.</a:t>
            </a:r>
          </a:p>
          <a:p>
            <a:endParaRPr lang="el-GR" dirty="0"/>
          </a:p>
        </p:txBody>
      </p:sp>
    </p:spTree>
    <p:extLst>
      <p:ext uri="{BB962C8B-B14F-4D97-AF65-F5344CB8AC3E}">
        <p14:creationId xmlns:p14="http://schemas.microsoft.com/office/powerpoint/2010/main" val="2728573679"/>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Πλεονεκτήματα ιστοσελίδας</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Μ</a:t>
            </a:r>
            <a:r>
              <a:rPr lang="el-GR" dirty="0" smtClean="0"/>
              <a:t>ειώνει </a:t>
            </a:r>
            <a:r>
              <a:rPr lang="el-GR" dirty="0"/>
              <a:t>το κόστος προβολής πολλών μηνυμάτων σε διαφορετικές ομάδες</a:t>
            </a:r>
          </a:p>
          <a:p>
            <a:pPr lvl="1"/>
            <a:r>
              <a:rPr lang="el-GR" dirty="0" smtClean="0"/>
              <a:t>το </a:t>
            </a:r>
            <a:r>
              <a:rPr lang="el-GR" dirty="0"/>
              <a:t>κόστος της προσωπικής επαφής με κάθε πελάτη χωριστά  είναι πολύ μεγάλο.</a:t>
            </a:r>
          </a:p>
          <a:p>
            <a:pPr lvl="1"/>
            <a:r>
              <a:rPr lang="el-GR" dirty="0" smtClean="0"/>
              <a:t>το </a:t>
            </a:r>
            <a:r>
              <a:rPr lang="el-GR" dirty="0"/>
              <a:t>κόστος επικοινωνίας μέσω εξειδικευμένων μέσων μαζικής επικοινωνίας  είναι με-γάλο.</a:t>
            </a:r>
          </a:p>
          <a:p>
            <a:pPr lvl="1"/>
            <a:r>
              <a:rPr lang="el-GR" dirty="0" smtClean="0"/>
              <a:t>το </a:t>
            </a:r>
            <a:r>
              <a:rPr lang="el-GR" dirty="0"/>
              <a:t>κόστος επικοινωνίας μ' ένα μέσο που στοχεύει στο ευρύ κοινό είναι εξίσου υψηλό (</a:t>
            </a:r>
            <a:r>
              <a:rPr lang="el-GR" dirty="0" smtClean="0"/>
              <a:t>ειδικά </a:t>
            </a:r>
            <a:r>
              <a:rPr lang="el-GR" dirty="0"/>
              <a:t>ανά αναγνώστη που βρίσκεται στο κοινό που θέλει να προσεγγίσει η εταιρία).</a:t>
            </a:r>
          </a:p>
          <a:p>
            <a:pPr lvl="1"/>
            <a:r>
              <a:rPr lang="el-GR" dirty="0" smtClean="0"/>
              <a:t>το </a:t>
            </a:r>
            <a:r>
              <a:rPr lang="el-GR" dirty="0"/>
              <a:t>κόστος προσέγγισης μέσω δικτύου, ενός ή και περισσοτέρων ομάδων με διαφορετικά μηνύματα, είναι πολύ μικρότερο από τα παραπάνω κόστη. Δραματική μείωση του κόστους προβολής ισχύει και για προϊόντα παγκόσμιας εμβέλειας και κατανάλωσης. Το διαδίκτυο, </a:t>
            </a:r>
            <a:r>
              <a:rPr lang="el-GR" dirty="0" smtClean="0"/>
              <a:t>έχοντας </a:t>
            </a:r>
            <a:r>
              <a:rPr lang="el-GR" dirty="0"/>
              <a:t>παγκόσμιο κοινό, μειώνει δραματικά τα κόστη προβολής σε παγκόσμια κλίμακα, ειδικά για τις μάρκες που είναι ήδη γνωστές. </a:t>
            </a:r>
          </a:p>
          <a:p>
            <a:pPr lvl="1"/>
            <a:r>
              <a:rPr lang="el-GR" dirty="0" smtClean="0"/>
              <a:t>το </a:t>
            </a:r>
            <a:r>
              <a:rPr lang="el-GR" dirty="0"/>
              <a:t>κόστος δημιουργίας μιας ιστοσελίδας είναι πιο μικρό από τη δημιουργία ενός </a:t>
            </a:r>
            <a:r>
              <a:rPr lang="el-GR" dirty="0" smtClean="0"/>
              <a:t>διαφημιστικού </a:t>
            </a:r>
            <a:r>
              <a:rPr lang="el-GR" dirty="0"/>
              <a:t>φυλλαδίου. Το κόστος προβολής μιας ιστοσελίδας είναι ελάχιστο σε σύγκριση με το κόστος προβολής μιας διαφήμισης σε μια εφημερίδα ή σ' ένα περιοδικό</a:t>
            </a:r>
          </a:p>
          <a:p>
            <a:endParaRPr lang="el-GR" dirty="0"/>
          </a:p>
        </p:txBody>
      </p:sp>
    </p:spTree>
    <p:extLst>
      <p:ext uri="{BB962C8B-B14F-4D97-AF65-F5344CB8AC3E}">
        <p14:creationId xmlns:p14="http://schemas.microsoft.com/office/powerpoint/2010/main" val="164414985"/>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Μ</a:t>
            </a:r>
            <a:r>
              <a:rPr lang="el-GR" dirty="0" smtClean="0"/>
              <a:t>ειώνει </a:t>
            </a:r>
            <a:r>
              <a:rPr lang="el-GR" dirty="0"/>
              <a:t>το κόστος ανανέωσης και </a:t>
            </a:r>
            <a:r>
              <a:rPr lang="el-GR" dirty="0" err="1"/>
              <a:t>επαναπροβολής</a:t>
            </a:r>
            <a:r>
              <a:rPr lang="el-GR" dirty="0"/>
              <a:t> των μηνυμάτων</a:t>
            </a:r>
          </a:p>
          <a:p>
            <a:pPr lvl="1"/>
            <a:r>
              <a:rPr lang="el-GR" dirty="0" smtClean="0"/>
              <a:t>το </a:t>
            </a:r>
            <a:r>
              <a:rPr lang="el-GR" dirty="0"/>
              <a:t>κόστος ανανέωσης του μηνύματος, είναι αρκετά ως και σημαντικά μικρότερο απ' αυτό ενός τηλεοπτικού ή έντυπου μηνύματος. </a:t>
            </a:r>
            <a:endParaRPr lang="el-GR" dirty="0" smtClean="0"/>
          </a:p>
          <a:p>
            <a:pPr lvl="1"/>
            <a:r>
              <a:rPr lang="el-GR" dirty="0" smtClean="0"/>
              <a:t>Εξίσου </a:t>
            </a:r>
            <a:r>
              <a:rPr lang="el-GR" dirty="0"/>
              <a:t>σημαντική είναι η δυνατότητα της άμεσης προβολής του νέου μηνύματος, επειδή δε χρειάζεται να περιμένει κανείς τον τηλεοπτικό παραγωγό ή τον τυπογράφο και τα μέσα μαζικής ενημέρωσης, για να βγάλει στο διαδίκτυο το νέο μήνυμα της </a:t>
            </a:r>
            <a:r>
              <a:rPr lang="el-GR" dirty="0" smtClean="0"/>
              <a:t>εταιρίας</a:t>
            </a:r>
            <a:r>
              <a:rPr lang="el-GR" dirty="0"/>
              <a:t>.</a:t>
            </a:r>
          </a:p>
          <a:p>
            <a:endParaRPr lang="el-GR" dirty="0"/>
          </a:p>
        </p:txBody>
      </p:sp>
    </p:spTree>
    <p:extLst>
      <p:ext uri="{BB962C8B-B14F-4D97-AF65-F5344CB8AC3E}">
        <p14:creationId xmlns:p14="http://schemas.microsoft.com/office/powerpoint/2010/main" val="309403853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smtClean="0"/>
              <a:t>Μειώνει </a:t>
            </a:r>
            <a:r>
              <a:rPr lang="el-GR" dirty="0"/>
              <a:t>τον απαιτούμενο χρόνο για το σχεδιασμό διαφημίσεων</a:t>
            </a:r>
          </a:p>
          <a:p>
            <a:pPr lvl="1"/>
            <a:r>
              <a:rPr lang="el-GR" dirty="0"/>
              <a:t>Χάρη στα προγραμματικά εργαλεία του διαδικτύου η αναπροσαρμογή του περιεχομένου της διαφήμισης και η αναμόρφωσή της γίνεται σε σύντομο χρονικό διάστημα και όσο συχνά </a:t>
            </a:r>
            <a:r>
              <a:rPr lang="el-GR" dirty="0" smtClean="0"/>
              <a:t>χρειάζεται </a:t>
            </a:r>
            <a:r>
              <a:rPr lang="el-GR" dirty="0"/>
              <a:t>προκειμένου να βελτιωθεί το τελικό αποτέλεσμα του διαφημιστικού προγράμματος. </a:t>
            </a:r>
            <a:endParaRPr lang="el-GR" dirty="0" smtClean="0"/>
          </a:p>
          <a:p>
            <a:pPr lvl="1"/>
            <a:r>
              <a:rPr lang="el-GR" dirty="0" smtClean="0"/>
              <a:t>Λ.χ</a:t>
            </a:r>
            <a:r>
              <a:rPr lang="el-GR" dirty="0"/>
              <a:t>., σε μια διαφημιστική ιστοσελίδα η κατάργηση πληροφοριών ή "συνδέσμων" που δεν προτιμούνται από το κοινό που επισκέπτεται την ιστοσελίδα, η προσθήκη ή αφαίρεση εικόνων για την </a:t>
            </a:r>
            <a:r>
              <a:rPr lang="el-GR" dirty="0" smtClean="0"/>
              <a:t>ενδυνάμωση </a:t>
            </a:r>
            <a:r>
              <a:rPr lang="el-GR" dirty="0"/>
              <a:t>του μηνύματος μπορεί να γίνουν σ' ελάχιστες ώρες.</a:t>
            </a:r>
          </a:p>
          <a:p>
            <a:endParaRPr lang="el-GR" dirty="0"/>
          </a:p>
        </p:txBody>
      </p:sp>
    </p:spTree>
    <p:extLst>
      <p:ext uri="{BB962C8B-B14F-4D97-AF65-F5344CB8AC3E}">
        <p14:creationId xmlns:p14="http://schemas.microsoft.com/office/powerpoint/2010/main" val="1319186645"/>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smtClean="0"/>
              <a:t>Επιτρέπει </a:t>
            </a:r>
            <a:r>
              <a:rPr lang="el-GR" dirty="0"/>
              <a:t>την καταγραφή των αποδεκτών</a:t>
            </a:r>
          </a:p>
          <a:p>
            <a:pPr lvl="1"/>
            <a:r>
              <a:rPr lang="el-GR" dirty="0"/>
              <a:t>Η τεχνολογία του διαδικτύου επιτρέπει την καταγραφή του αριθμού των αποδεκτών που είδαν το μήνυμα, αλλά και αυτών που το "άνοιξαν" και το διάβασαν. </a:t>
            </a:r>
            <a:endParaRPr lang="el-GR" dirty="0" smtClean="0"/>
          </a:p>
          <a:p>
            <a:pPr lvl="1"/>
            <a:r>
              <a:rPr lang="el-GR" dirty="0" smtClean="0"/>
              <a:t>Ο </a:t>
            </a:r>
            <a:r>
              <a:rPr lang="el-GR" dirty="0"/>
              <a:t>διαφημιζόμενος μπορεί να </a:t>
            </a:r>
            <a:r>
              <a:rPr lang="el-GR" dirty="0" smtClean="0"/>
              <a:t>παρακολουθεί </a:t>
            </a:r>
            <a:r>
              <a:rPr lang="el-GR" dirty="0"/>
              <a:t>την πρόοδο της διαφήμισης καθημερινά, που σημαίνει ότι είναι πάντα είναι </a:t>
            </a:r>
            <a:r>
              <a:rPr lang="el-GR" dirty="0" smtClean="0"/>
              <a:t>ενημερωμένος </a:t>
            </a:r>
            <a:r>
              <a:rPr lang="el-GR" dirty="0"/>
              <a:t>για την ανταπόκριση της διαφήμισης στους χρηστές</a:t>
            </a:r>
            <a:r>
              <a:rPr lang="el-GR" dirty="0" smtClean="0"/>
              <a:t>.</a:t>
            </a:r>
          </a:p>
          <a:p>
            <a:pPr lvl="1"/>
            <a:r>
              <a:rPr lang="el-GR" dirty="0" smtClean="0"/>
              <a:t>επιφέρει </a:t>
            </a:r>
            <a:r>
              <a:rPr lang="el-GR" dirty="0"/>
              <a:t>εύκολη, γρήγορη και συνεχή ενημέρωση των αποδεκτών 24ώρες το </a:t>
            </a:r>
            <a:r>
              <a:rPr lang="el-GR" dirty="0" smtClean="0"/>
              <a:t>24ωρο</a:t>
            </a:r>
            <a:endParaRPr lang="el-GR" dirty="0"/>
          </a:p>
          <a:p>
            <a:endParaRPr lang="el-GR" dirty="0"/>
          </a:p>
        </p:txBody>
      </p:sp>
    </p:spTree>
    <p:extLst>
      <p:ext uri="{BB962C8B-B14F-4D97-AF65-F5344CB8AC3E}">
        <p14:creationId xmlns:p14="http://schemas.microsoft.com/office/powerpoint/2010/main" val="3525980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smtClean="0"/>
              <a:t>Η </a:t>
            </a:r>
            <a:r>
              <a:rPr lang="el-GR" dirty="0"/>
              <a:t>συγκριτική διαφήμιση είναι επίσης νόμιμη όταν χρησιμοποιείται ως αναγκαίο μέσο </a:t>
            </a:r>
            <a:r>
              <a:rPr lang="el-GR" dirty="0" smtClean="0"/>
              <a:t>δικαιολογημένης </a:t>
            </a:r>
            <a:r>
              <a:rPr lang="el-GR" dirty="0"/>
              <a:t>άμυνας εναντίον της άδικης προσβολής από συγκεκριμένο ανταγωνιστή. Αυτό, όμως, δεν </a:t>
            </a:r>
            <a:r>
              <a:rPr lang="el-GR" dirty="0" smtClean="0"/>
              <a:t>σημαίνει </a:t>
            </a:r>
            <a:r>
              <a:rPr lang="el-GR" dirty="0"/>
              <a:t>ότι είναι πάντοτε απαραίτητο να κατονομάζεται ο ανταγωνιστής, όταν εύκολα γίνεται αντιληπτό στους συναλλακτικούς κύκλους σε ποιον ή ποιους αναφέρεται η διαφήμιση .</a:t>
            </a:r>
          </a:p>
          <a:p>
            <a:r>
              <a:rPr lang="el-GR" dirty="0" smtClean="0"/>
              <a:t>Όταν </a:t>
            </a:r>
            <a:r>
              <a:rPr lang="el-GR" dirty="0"/>
              <a:t>το περιεχόμενο της διαφήμισης διατυπώνεται και ανακοινώνεται σε ευρύ κύκλο προσώπων έτσι ώστε με την έξαρση του διαφημιζόμενου προϊόντος (ή της μεθόδου παραγωγής, συντήρησης ή συ-σκευασίας του), σε αντιπαραβολή με άλλο ομοειδές που με επιτηδειότητα περιγράφεται ή απεικονίζεται, ώστε με την ψυχολογική λειτουργία του συνειρμού των ιδεών να θυμάται ο καταναλωτής την </a:t>
            </a:r>
            <a:r>
              <a:rPr lang="el-GR" dirty="0" smtClean="0"/>
              <a:t>παράσταση </a:t>
            </a:r>
            <a:r>
              <a:rPr lang="el-GR" dirty="0"/>
              <a:t>αυτού του ίδιου του προϊόντος του ανταγωνιστή, που αποτυπώνεται στη συνείδηση (ή στο υ-</a:t>
            </a:r>
            <a:r>
              <a:rPr lang="el-GR" dirty="0" err="1"/>
              <a:t>ποσυνείδητο</a:t>
            </a:r>
            <a:r>
              <a:rPr lang="el-GR" dirty="0"/>
              <a:t> ) του θεατή ή ακροατή ως ο δεύτερος όρος της σύγκρισης, ως αποτέλεσμα αυτής της </a:t>
            </a:r>
            <a:r>
              <a:rPr lang="el-GR" dirty="0" smtClean="0"/>
              <a:t>μεθόδου</a:t>
            </a:r>
            <a:r>
              <a:rPr lang="el-GR" dirty="0"/>
              <a:t>, εκτός από την προβολή του διαφημιζόμενου προϊόντος, προκαλείται η υποτίμηση στη συνείδηση του αγοραστικού κοινού του συγκεκριμένου προϊόντος ορισμένου ανταγωνιστή . Το τελευταίο </a:t>
            </a:r>
            <a:r>
              <a:rPr lang="el-GR" dirty="0" smtClean="0"/>
              <a:t>αποτέλεσμα </a:t>
            </a:r>
            <a:r>
              <a:rPr lang="el-GR" dirty="0"/>
              <a:t>αποδοκιμάζεται από την ηθική τάξη που διέπει τις συναλλαγές και η επιδίωξή του με το σκοπό του ανταγωνισμού, εμπίπτει στην απαγόρευση του άρθρ. 1 ν. </a:t>
            </a:r>
          </a:p>
          <a:p>
            <a:endParaRPr lang="el-GR" dirty="0"/>
          </a:p>
        </p:txBody>
      </p:sp>
    </p:spTree>
    <p:extLst>
      <p:ext uri="{BB962C8B-B14F-4D97-AF65-F5344CB8AC3E}">
        <p14:creationId xmlns:p14="http://schemas.microsoft.com/office/powerpoint/2010/main" val="245317413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smtClean="0"/>
              <a:t>Στο </a:t>
            </a:r>
            <a:r>
              <a:rPr lang="el-GR" dirty="0"/>
              <a:t>διαδίκτυο η διαφήμιση παραδίδεται σε πραγματικό χρόνο, 24 ώρες την ημέρα, 7 μέρες την εβδομάδα και 365 ημέρες το χρόνο. </a:t>
            </a:r>
            <a:endParaRPr lang="el-GR" dirty="0" smtClean="0"/>
          </a:p>
          <a:p>
            <a:r>
              <a:rPr lang="el-GR" dirty="0" smtClean="0"/>
              <a:t>Ο </a:t>
            </a:r>
            <a:r>
              <a:rPr lang="el-GR" dirty="0"/>
              <a:t>αριθμός των ατόμων που χρησιμοποιούν το διαδίκτυο </a:t>
            </a:r>
            <a:r>
              <a:rPr lang="el-GR" dirty="0" smtClean="0"/>
              <a:t>εκτιμάται </a:t>
            </a:r>
            <a:r>
              <a:rPr lang="el-GR" dirty="0"/>
              <a:t>ότι υπερβαίνει τα 100.000.000 και ότι με τους ρυθμούς ανάπτυξης ο αριθμός αυτός θα διπλασιαστεί τα επόμενα χρόνια. </a:t>
            </a:r>
            <a:endParaRPr lang="el-GR" dirty="0" smtClean="0"/>
          </a:p>
          <a:p>
            <a:r>
              <a:rPr lang="el-GR" dirty="0" smtClean="0"/>
              <a:t>Σύμφωνα </a:t>
            </a:r>
            <a:r>
              <a:rPr lang="el-GR" dirty="0"/>
              <a:t>μ' αυτά τα στοιχεία, ο δικτυακός τόπος της κάθε </a:t>
            </a:r>
            <a:r>
              <a:rPr lang="el-GR" dirty="0" smtClean="0"/>
              <a:t>εταιρίας </a:t>
            </a:r>
            <a:r>
              <a:rPr lang="el-GR" dirty="0"/>
              <a:t>είναι προσιτός σε εκατομμύρια χρήστες του διαδικτύου σ' όλες τις χώρες του κόσμου </a:t>
            </a:r>
            <a:r>
              <a:rPr lang="el-GR" dirty="0" smtClean="0"/>
              <a:t>.</a:t>
            </a:r>
            <a:endParaRPr lang="el-GR" dirty="0"/>
          </a:p>
        </p:txBody>
      </p:sp>
    </p:spTree>
    <p:extLst>
      <p:ext uri="{BB962C8B-B14F-4D97-AF65-F5344CB8AC3E}">
        <p14:creationId xmlns:p14="http://schemas.microsoft.com/office/powerpoint/2010/main" val="208793639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Ε</a:t>
            </a:r>
            <a:r>
              <a:rPr lang="el-GR" dirty="0" smtClean="0"/>
              <a:t>μπεριέχει </a:t>
            </a:r>
            <a:r>
              <a:rPr lang="el-GR" dirty="0"/>
              <a:t>μεγάλη ποσότητα μεταδιδόμενης πληροφορίας</a:t>
            </a:r>
          </a:p>
          <a:p>
            <a:pPr lvl="1"/>
            <a:r>
              <a:rPr lang="el-GR" dirty="0" smtClean="0"/>
              <a:t>το </a:t>
            </a:r>
            <a:r>
              <a:rPr lang="el-GR" dirty="0"/>
              <a:t>υπερκείμενο έδωσε τη δυνατότητα μετάδοσης μεγάλης ποσότητας πληροφοριών (κυρίως με το σχεδιασμό και τη λειτουργία των διαφημιστικών ιστοσελίδων). </a:t>
            </a:r>
            <a:endParaRPr lang="el-GR" dirty="0" smtClean="0"/>
          </a:p>
          <a:p>
            <a:pPr lvl="1"/>
            <a:r>
              <a:rPr lang="el-GR" dirty="0" smtClean="0"/>
              <a:t>Οι </a:t>
            </a:r>
            <a:r>
              <a:rPr lang="el-GR" dirty="0"/>
              <a:t>επιχειρήσεις δεν </a:t>
            </a:r>
            <a:r>
              <a:rPr lang="el-GR" dirty="0" smtClean="0"/>
              <a:t>περιορίζονται </a:t>
            </a:r>
            <a:r>
              <a:rPr lang="el-GR" dirty="0"/>
              <a:t>στη μετάδοση ενός σύντομου διαφημιστικού μηνύματος, αλλά με την παροχή των </a:t>
            </a:r>
            <a:r>
              <a:rPr lang="el-GR" dirty="0" smtClean="0"/>
              <a:t>κατάλληλων </a:t>
            </a:r>
            <a:r>
              <a:rPr lang="el-GR" dirty="0"/>
              <a:t>πληροφοριών δίνουν τη δυνατότητα στο κοινό να γνωρίσουν την επιχείρηση και τα </a:t>
            </a:r>
            <a:r>
              <a:rPr lang="el-GR" dirty="0" smtClean="0"/>
              <a:t>προϊόντα </a:t>
            </a:r>
            <a:r>
              <a:rPr lang="el-GR" dirty="0"/>
              <a:t>της και να μάθουν τις δραστηριότητές της. </a:t>
            </a:r>
            <a:endParaRPr lang="el-GR" dirty="0" smtClean="0"/>
          </a:p>
          <a:p>
            <a:pPr lvl="1"/>
            <a:r>
              <a:rPr lang="el-GR" dirty="0" smtClean="0"/>
              <a:t>Με </a:t>
            </a:r>
            <a:r>
              <a:rPr lang="el-GR" dirty="0"/>
              <a:t>αυτόν τον τρόπο δημιουργείται μια σχέση </a:t>
            </a:r>
            <a:r>
              <a:rPr lang="el-GR" dirty="0" smtClean="0"/>
              <a:t>ανάμεσα </a:t>
            </a:r>
            <a:r>
              <a:rPr lang="el-GR" dirty="0"/>
              <a:t>στην επιχείρηση και στο κοινό που βασίζεται στην πληροφορία ή καλύτερα στη </a:t>
            </a:r>
            <a:r>
              <a:rPr lang="el-GR" dirty="0" smtClean="0"/>
              <a:t>γνώση </a:t>
            </a:r>
            <a:r>
              <a:rPr lang="el-GR" dirty="0"/>
              <a:t>.</a:t>
            </a:r>
          </a:p>
          <a:p>
            <a:endParaRPr lang="el-GR" dirty="0"/>
          </a:p>
        </p:txBody>
      </p:sp>
    </p:spTree>
    <p:extLst>
      <p:ext uri="{BB962C8B-B14F-4D97-AF65-F5344CB8AC3E}">
        <p14:creationId xmlns:p14="http://schemas.microsoft.com/office/powerpoint/2010/main" val="208490285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Π</a:t>
            </a:r>
            <a:r>
              <a:rPr lang="el-GR" dirty="0" smtClean="0"/>
              <a:t>αρέχει </a:t>
            </a:r>
            <a:r>
              <a:rPr lang="el-GR" dirty="0"/>
              <a:t>δυνατότητα "ανάδρασης</a:t>
            </a:r>
          </a:p>
          <a:p>
            <a:pPr lvl="1"/>
            <a:r>
              <a:rPr lang="el-GR" dirty="0" smtClean="0"/>
              <a:t>το </a:t>
            </a:r>
            <a:r>
              <a:rPr lang="el-GR" dirty="0"/>
              <a:t>κοινό της διαδικτυακής διαφήμισης δεν λειτουργεί παθητικά αλλά ενεργητικά, </a:t>
            </a:r>
            <a:endParaRPr lang="el-GR" dirty="0" smtClean="0"/>
          </a:p>
          <a:p>
            <a:pPr lvl="1"/>
            <a:r>
              <a:rPr lang="el-GR" dirty="0" smtClean="0"/>
              <a:t>επιλέγει </a:t>
            </a:r>
            <a:r>
              <a:rPr lang="el-GR" dirty="0"/>
              <a:t>να εκτεθεί στην διαφήμιση και αντιδρά σε αυτή εκφράζοντας την άποψη του ή ζητώντας περαιτέρω πληροφορίες για το προϊόν που διαφημίζεται .</a:t>
            </a:r>
          </a:p>
          <a:p>
            <a:endParaRPr lang="el-GR" dirty="0"/>
          </a:p>
          <a:p>
            <a:endParaRPr lang="el-GR" dirty="0"/>
          </a:p>
        </p:txBody>
      </p:sp>
    </p:spTree>
    <p:extLst>
      <p:ext uri="{BB962C8B-B14F-4D97-AF65-F5344CB8AC3E}">
        <p14:creationId xmlns:p14="http://schemas.microsoft.com/office/powerpoint/2010/main" val="149076860"/>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Μειονεκτήματα</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Η </a:t>
            </a:r>
            <a:r>
              <a:rPr lang="el-GR" dirty="0"/>
              <a:t>διαφήμιση στο διαδίκτυο ουδόλως θα πρέπει να θεωρηθεί "πανάκεια" στο χώρο της </a:t>
            </a:r>
            <a:r>
              <a:rPr lang="el-GR" dirty="0" smtClean="0"/>
              <a:t>διαφήμισης</a:t>
            </a:r>
            <a:r>
              <a:rPr lang="el-GR" dirty="0"/>
              <a:t>. </a:t>
            </a:r>
            <a:r>
              <a:rPr lang="el-GR" dirty="0" smtClean="0"/>
              <a:t>Βασικές αδυναμίες </a:t>
            </a:r>
          </a:p>
          <a:p>
            <a:pPr lvl="1"/>
            <a:r>
              <a:rPr lang="el-GR" dirty="0" smtClean="0"/>
              <a:t>το </a:t>
            </a:r>
            <a:r>
              <a:rPr lang="el-GR" dirty="0"/>
              <a:t>μικρό κοινό σε σχέση με τα υπόλοιπα παραδοσιακά μέσα, το καθιστά μέχρι τώρα </a:t>
            </a:r>
            <a:r>
              <a:rPr lang="el-GR" dirty="0" smtClean="0"/>
              <a:t>δευτερεύον </a:t>
            </a:r>
            <a:r>
              <a:rPr lang="el-GR" dirty="0"/>
              <a:t>διαφημιστικό μέσο</a:t>
            </a:r>
          </a:p>
          <a:p>
            <a:pPr lvl="1"/>
            <a:r>
              <a:rPr lang="el-GR" dirty="0" smtClean="0"/>
              <a:t>η </a:t>
            </a:r>
            <a:r>
              <a:rPr lang="el-GR" dirty="0"/>
              <a:t>χρήση του διαδικτύου απαιτεί υποδομή σε υλικό, λογισμικό και γνώση, και φυσικά την </a:t>
            </a:r>
            <a:r>
              <a:rPr lang="el-GR" dirty="0" smtClean="0"/>
              <a:t>οικονομική </a:t>
            </a:r>
            <a:r>
              <a:rPr lang="el-GR" dirty="0"/>
              <a:t>συνδρομή από μεριά των χρηστών. </a:t>
            </a:r>
            <a:endParaRPr lang="el-GR" dirty="0" smtClean="0"/>
          </a:p>
          <a:p>
            <a:pPr lvl="1"/>
            <a:r>
              <a:rPr lang="el-GR" dirty="0" smtClean="0"/>
              <a:t>όταν </a:t>
            </a:r>
            <a:r>
              <a:rPr lang="el-GR" dirty="0"/>
              <a:t>η αγορά της παραπάνω υποδομής γίνει με την ίδια ευκολία που ένα νοικοκυριό αγοράζει μια τηλεόραση ή ένα ραδιόφωνο τότε θα μπορεί </a:t>
            </a:r>
            <a:r>
              <a:rPr lang="el-GR" dirty="0" smtClean="0"/>
              <a:t>κάποιος </a:t>
            </a:r>
            <a:r>
              <a:rPr lang="el-GR" dirty="0"/>
              <a:t>ν' αναφέρεται στο διαδίκτυο ως πρωταρχικό μέσο προβολής ενός οργανωμένου </a:t>
            </a:r>
            <a:r>
              <a:rPr lang="el-GR" dirty="0" smtClean="0"/>
              <a:t>προγράμματος</a:t>
            </a:r>
            <a:r>
              <a:rPr lang="el-GR" dirty="0"/>
              <a:t>. </a:t>
            </a:r>
            <a:endParaRPr lang="el-GR" dirty="0" smtClean="0"/>
          </a:p>
          <a:p>
            <a:pPr lvl="1"/>
            <a:r>
              <a:rPr lang="el-GR" dirty="0"/>
              <a:t>α</a:t>
            </a:r>
            <a:r>
              <a:rPr lang="el-GR" dirty="0" smtClean="0"/>
              <a:t>κόμα </a:t>
            </a:r>
            <a:r>
              <a:rPr lang="el-GR" dirty="0"/>
              <a:t>κι αν μια επιχείρηση κατορθώσει να χρησιμοποιήσει επιτυχώς το διαδίκτυο και τον παγκόσμιο ιστό ως μέσο προβολής, θα πρέπει να πάρει υπόψη της ότι ακόμα και αν η τεχνολογία λειτουργεί με τρόπο καινοτόμο και "επαναστατικό", η συμπεριφορά του κοινού απέναντι στα μέσα </a:t>
            </a:r>
            <a:r>
              <a:rPr lang="el-GR" dirty="0" smtClean="0"/>
              <a:t>και τη </a:t>
            </a:r>
            <a:r>
              <a:rPr lang="el-GR" dirty="0"/>
              <a:t>διαφήμιση δεν έχει αλλάξει ριζικά</a:t>
            </a:r>
          </a:p>
          <a:p>
            <a:endParaRPr lang="el-GR" dirty="0"/>
          </a:p>
        </p:txBody>
      </p:sp>
    </p:spTree>
    <p:extLst>
      <p:ext uri="{BB962C8B-B14F-4D97-AF65-F5344CB8AC3E}">
        <p14:creationId xmlns:p14="http://schemas.microsoft.com/office/powerpoint/2010/main" val="277934493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lvl="1"/>
            <a:r>
              <a:rPr lang="el-GR" dirty="0" smtClean="0"/>
              <a:t>η </a:t>
            </a:r>
            <a:r>
              <a:rPr lang="el-GR" dirty="0"/>
              <a:t>επιχείρηση πρέπει να διαφημίσει ότι διαφημίζεται στο διαδίκτυο, που σημαίνει ότι εκτός από το προϊόν θα πρέπει να προωθήσει και το μέσο. Το κοινό πρέπει να ενημερωθεί για τη </a:t>
            </a:r>
            <a:r>
              <a:rPr lang="el-GR" dirty="0" smtClean="0"/>
              <a:t>διαφημιστική </a:t>
            </a:r>
            <a:r>
              <a:rPr lang="el-GR" dirty="0"/>
              <a:t>παρουσία της επιχείρησης στο διαδίκτυο, δηλαδή για τη λειτουργία του διαφημιστικού διαδικτυακού της τόπου, απ' όπου μπορεί ν' αντλήσει πληροφορίες για την επιχείρηση και τα </a:t>
            </a:r>
            <a:r>
              <a:rPr lang="el-GR" dirty="0" smtClean="0"/>
              <a:t>προϊόντα </a:t>
            </a:r>
            <a:r>
              <a:rPr lang="el-GR" dirty="0"/>
              <a:t>της, να επικοινωνήσει με τους ανθρώπους της και ακόμα να αγοράσει από αυτή αν του </a:t>
            </a:r>
            <a:r>
              <a:rPr lang="el-GR" dirty="0" smtClean="0"/>
              <a:t>παρέχεται </a:t>
            </a:r>
            <a:r>
              <a:rPr lang="el-GR" dirty="0"/>
              <a:t>αυτή η δυνατότητα. </a:t>
            </a:r>
            <a:endParaRPr lang="el-GR" dirty="0" smtClean="0"/>
          </a:p>
          <a:p>
            <a:pPr lvl="1"/>
            <a:r>
              <a:rPr lang="el-GR" dirty="0" smtClean="0"/>
              <a:t>Η </a:t>
            </a:r>
            <a:r>
              <a:rPr lang="el-GR" dirty="0"/>
              <a:t>προώθηση της διαφημιστικής ιστοσελίδας μπορεί να γίνει μέσω του διαδικτύου με τις κατάλληλες μορφές διαφήμισης ή και μέσω των παραδοσιακών μέσων. Τα τελευταία χρόνια όλο και περισσότερες επιχειρήσεις τοποθετούν τη διεύθυνση της διαφημιστικής τους ιστοσελίδας σε τηλεοπτικές ή έντυπες διαφημίσεις </a:t>
            </a:r>
            <a:r>
              <a:rPr lang="el-GR" dirty="0" smtClean="0"/>
              <a:t>.</a:t>
            </a:r>
            <a:endParaRPr lang="el-GR" dirty="0"/>
          </a:p>
        </p:txBody>
      </p:sp>
    </p:spTree>
    <p:extLst>
      <p:ext uri="{BB962C8B-B14F-4D97-AF65-F5344CB8AC3E}">
        <p14:creationId xmlns:p14="http://schemas.microsoft.com/office/powerpoint/2010/main" val="448368046"/>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lvl="1"/>
            <a:r>
              <a:rPr lang="el-GR" dirty="0" smtClean="0"/>
              <a:t>δεν </a:t>
            </a:r>
            <a:r>
              <a:rPr lang="el-GR" dirty="0"/>
              <a:t>είναι σε θέση να προσφέρει αξιοπιστία, για αυτό και χρησιμοποιεί την ύπαρξη </a:t>
            </a:r>
            <a:r>
              <a:rPr lang="el-GR" dirty="0" smtClean="0"/>
              <a:t>μεσαζόντων </a:t>
            </a:r>
            <a:r>
              <a:rPr lang="el-GR" dirty="0"/>
              <a:t>για την εξασφάλισή της. Πλέον υπάρχει μια δυσπιστία των χρηστών </a:t>
            </a:r>
            <a:r>
              <a:rPr lang="el-GR" dirty="0" err="1"/>
              <a:t>internet</a:t>
            </a:r>
            <a:r>
              <a:rPr lang="el-GR" dirty="0"/>
              <a:t> όσον αφορά την πλοήγηση σε συνδέσμους διαφημιστών, κυρίως σε μικρής φήμης </a:t>
            </a:r>
            <a:r>
              <a:rPr lang="el-GR" dirty="0" err="1"/>
              <a:t>sites</a:t>
            </a:r>
            <a:r>
              <a:rPr lang="el-GR" dirty="0"/>
              <a:t>. </a:t>
            </a:r>
            <a:endParaRPr lang="el-GR" dirty="0" smtClean="0"/>
          </a:p>
          <a:p>
            <a:pPr lvl="1"/>
            <a:r>
              <a:rPr lang="el-GR" dirty="0" smtClean="0"/>
              <a:t>Αυτό </a:t>
            </a:r>
            <a:r>
              <a:rPr lang="el-GR" dirty="0"/>
              <a:t>γίνεται γιατί τις περισσότερες φορές σύνδεσμοι όπως "</a:t>
            </a:r>
            <a:r>
              <a:rPr lang="el-GR" dirty="0" err="1"/>
              <a:t>Click</a:t>
            </a:r>
            <a:r>
              <a:rPr lang="el-GR" dirty="0"/>
              <a:t> </a:t>
            </a:r>
            <a:r>
              <a:rPr lang="el-GR" dirty="0" err="1"/>
              <a:t>here</a:t>
            </a:r>
            <a:r>
              <a:rPr lang="el-GR" dirty="0"/>
              <a:t> </a:t>
            </a:r>
            <a:r>
              <a:rPr lang="el-GR" dirty="0" err="1"/>
              <a:t>if</a:t>
            </a:r>
            <a:r>
              <a:rPr lang="el-GR" dirty="0"/>
              <a:t> </a:t>
            </a:r>
            <a:r>
              <a:rPr lang="el-GR" dirty="0" err="1"/>
              <a:t>you</a:t>
            </a:r>
            <a:r>
              <a:rPr lang="el-GR" dirty="0"/>
              <a:t> </a:t>
            </a:r>
            <a:r>
              <a:rPr lang="el-GR" dirty="0" err="1"/>
              <a:t>want</a:t>
            </a:r>
            <a:r>
              <a:rPr lang="el-GR" dirty="0"/>
              <a:t> </a:t>
            </a:r>
            <a:r>
              <a:rPr lang="el-GR" dirty="0" err="1"/>
              <a:t>to</a:t>
            </a:r>
            <a:r>
              <a:rPr lang="el-GR" dirty="0"/>
              <a:t> </a:t>
            </a:r>
            <a:r>
              <a:rPr lang="el-GR" dirty="0" err="1"/>
              <a:t>be</a:t>
            </a:r>
            <a:r>
              <a:rPr lang="el-GR" dirty="0"/>
              <a:t> a </a:t>
            </a:r>
            <a:r>
              <a:rPr lang="el-GR" dirty="0" err="1"/>
              <a:t>millionaire</a:t>
            </a:r>
            <a:r>
              <a:rPr lang="el-GR" dirty="0"/>
              <a:t>" ή "</a:t>
            </a:r>
            <a:r>
              <a:rPr lang="el-GR" dirty="0" err="1"/>
              <a:t>Your</a:t>
            </a:r>
            <a:r>
              <a:rPr lang="el-GR" dirty="0"/>
              <a:t> </a:t>
            </a:r>
            <a:r>
              <a:rPr lang="el-GR" dirty="0" err="1"/>
              <a:t>com</a:t>
            </a:r>
            <a:r>
              <a:rPr lang="el-GR" dirty="0"/>
              <a:t>-</a:t>
            </a:r>
            <a:r>
              <a:rPr lang="el-GR" dirty="0" err="1"/>
              <a:t>puter</a:t>
            </a:r>
            <a:r>
              <a:rPr lang="el-GR" dirty="0"/>
              <a:t> </a:t>
            </a:r>
            <a:r>
              <a:rPr lang="el-GR" dirty="0" err="1"/>
              <a:t>is</a:t>
            </a:r>
            <a:r>
              <a:rPr lang="el-GR" dirty="0"/>
              <a:t> </a:t>
            </a:r>
            <a:r>
              <a:rPr lang="el-GR" dirty="0" err="1"/>
              <a:t>infected</a:t>
            </a:r>
            <a:r>
              <a:rPr lang="el-GR" dirty="0"/>
              <a:t>. </a:t>
            </a:r>
            <a:r>
              <a:rPr lang="el-GR" dirty="0" err="1"/>
              <a:t>Learn</a:t>
            </a:r>
            <a:r>
              <a:rPr lang="el-GR" dirty="0"/>
              <a:t> </a:t>
            </a:r>
            <a:r>
              <a:rPr lang="el-GR" dirty="0" err="1"/>
              <a:t>more</a:t>
            </a:r>
            <a:r>
              <a:rPr lang="el-GR" dirty="0"/>
              <a:t>" τις περισσότερες φορές εξαπατούν τους επισκέπτες με αποτέλεσμα τη μη προθυμία ν' ακολουθήσουν το σύνδεσμο ακόμη κι αν ο διαφημιζόμενος παρέχει καθόλα νόμιμες υπηρεσίες </a:t>
            </a:r>
          </a:p>
          <a:p>
            <a:pPr lvl="1"/>
            <a:r>
              <a:rPr lang="el-GR" dirty="0" smtClean="0"/>
              <a:t>ελαχιστοποίηση </a:t>
            </a:r>
            <a:r>
              <a:rPr lang="el-GR" dirty="0"/>
              <a:t>της δυνατότητας επικύρωσης διαφημιστικών μηνυμάτων και προβολής </a:t>
            </a:r>
            <a:r>
              <a:rPr lang="el-GR" dirty="0" smtClean="0"/>
              <a:t>αυτών </a:t>
            </a:r>
            <a:r>
              <a:rPr lang="el-GR" dirty="0"/>
              <a:t>στους καταναλωτές</a:t>
            </a:r>
          </a:p>
          <a:p>
            <a:pPr lvl="1"/>
            <a:r>
              <a:rPr lang="el-GR" dirty="0" smtClean="0"/>
              <a:t>η </a:t>
            </a:r>
            <a:r>
              <a:rPr lang="el-GR" dirty="0"/>
              <a:t>απουσία κέντρου επείγουσας αντιμετώπισης ψηφιακών απειλών, με κύριο αντικείμενο την προστασία των ηλεκτρονικών συστημάτων</a:t>
            </a:r>
          </a:p>
          <a:p>
            <a:pPr lvl="1"/>
            <a:endParaRPr lang="el-GR" dirty="0"/>
          </a:p>
          <a:p>
            <a:endParaRPr lang="el-GR" dirty="0"/>
          </a:p>
        </p:txBody>
      </p:sp>
    </p:spTree>
    <p:extLst>
      <p:ext uri="{BB962C8B-B14F-4D97-AF65-F5344CB8AC3E}">
        <p14:creationId xmlns:p14="http://schemas.microsoft.com/office/powerpoint/2010/main" val="811460455"/>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lvl="1"/>
            <a:r>
              <a:rPr lang="el-GR" dirty="0" smtClean="0"/>
              <a:t>απαραίτητη </a:t>
            </a:r>
            <a:r>
              <a:rPr lang="el-GR" dirty="0"/>
              <a:t>είναι η συνέχιση της σχεδίασης του και η ανάπτυξή σε ευρύτερες περιοχές, ώστε να γίνει ανταγωνίσιμο άλλα και αναγνωρίσιμο από τους χρήστες </a:t>
            </a:r>
          </a:p>
          <a:p>
            <a:pPr lvl="1"/>
            <a:r>
              <a:rPr lang="el-GR" dirty="0" smtClean="0"/>
              <a:t>ανάγκη </a:t>
            </a:r>
            <a:r>
              <a:rPr lang="el-GR" dirty="0"/>
              <a:t>για πρωτοτυπία: Η πλειοψηφία των χρηστών, όταν επισκέπτεται ένα </a:t>
            </a:r>
            <a:r>
              <a:rPr lang="el-GR" dirty="0" err="1"/>
              <a:t>site</a:t>
            </a:r>
            <a:r>
              <a:rPr lang="el-GR" dirty="0"/>
              <a:t> για πρώτη φορά ή όταν απλά σερφάρει στο διαδίκτυο δεν αφιερώνει πάνω από μισό λεπτό κάνοντας 2-3 </a:t>
            </a:r>
            <a:r>
              <a:rPr lang="el-GR" dirty="0" err="1"/>
              <a:t>click</a:t>
            </a:r>
            <a:r>
              <a:rPr lang="el-GR" dirty="0"/>
              <a:t> αναζητώντας ενδιαφέρουσα πληροφορία. </a:t>
            </a:r>
            <a:endParaRPr lang="el-GR" dirty="0" smtClean="0"/>
          </a:p>
          <a:p>
            <a:pPr lvl="1"/>
            <a:r>
              <a:rPr lang="el-GR" dirty="0" smtClean="0"/>
              <a:t>Επομένως</a:t>
            </a:r>
            <a:r>
              <a:rPr lang="el-GR" dirty="0"/>
              <a:t>, η κατασκευή μιας ιστοσελίδας </a:t>
            </a:r>
            <a:r>
              <a:rPr lang="el-GR" dirty="0" smtClean="0"/>
              <a:t>χρειάζεται </a:t>
            </a:r>
            <a:r>
              <a:rPr lang="el-GR" dirty="0"/>
              <a:t>να γίνεται με τρόπο ούτως ώστε να κεντρίζει το ενδιαφέρον των επισκεπτών . Δεν θα πρέπει να λησμονούμε άλλωστε και το γεγονός ότι 7.000.000 ιστοσελίδες προστίθενται </a:t>
            </a:r>
            <a:r>
              <a:rPr lang="el-GR" dirty="0" smtClean="0"/>
              <a:t>καθημερινά </a:t>
            </a:r>
            <a:r>
              <a:rPr lang="el-GR" dirty="0"/>
              <a:t>στο </a:t>
            </a:r>
            <a:r>
              <a:rPr lang="el-GR" dirty="0" err="1"/>
              <a:t>internet</a:t>
            </a:r>
            <a:endParaRPr lang="el-GR" dirty="0"/>
          </a:p>
          <a:p>
            <a:endParaRPr lang="el-GR" dirty="0"/>
          </a:p>
        </p:txBody>
      </p:sp>
    </p:spTree>
    <p:extLst>
      <p:ext uri="{BB962C8B-B14F-4D97-AF65-F5344CB8AC3E}">
        <p14:creationId xmlns:p14="http://schemas.microsoft.com/office/powerpoint/2010/main" val="52305784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pPr lvl="1"/>
            <a:r>
              <a:rPr lang="el-GR" dirty="0" smtClean="0"/>
              <a:t>καταιγισμός </a:t>
            </a:r>
            <a:r>
              <a:rPr lang="el-GR" dirty="0"/>
              <a:t>διαφημίσεων: Καθώς ο αριθμός των διαφημίσεων στο διαδίκτυο αυξάνεται, η πιθανότητα οι επισκέπτες να δώσουν προσοχή σε μια συγκεκριμένη διαφήμιση ολοένα και </a:t>
            </a:r>
            <a:r>
              <a:rPr lang="el-GR" dirty="0" smtClean="0"/>
              <a:t>μειώνεται</a:t>
            </a:r>
            <a:r>
              <a:rPr lang="el-GR" dirty="0"/>
              <a:t>. Αποτέλεσμα αυτού του φαινομένου είναι κάποιες διαφημίσεις να μην καταφέρνουν να προσελκύσουν την προσοχή των καταναλωτών, ενώ ταυτόχρονα να προκαλείται η δυσαρέσκεια τους λόγω του φόρτου του </a:t>
            </a:r>
            <a:r>
              <a:rPr lang="el-GR" dirty="0" err="1"/>
              <a:t>site</a:t>
            </a:r>
            <a:r>
              <a:rPr lang="el-GR" dirty="0"/>
              <a:t> του διαφημιστή. Αυτό αποδεικνύεται και από αντίστοιχες </a:t>
            </a:r>
            <a:r>
              <a:rPr lang="el-GR" dirty="0" smtClean="0"/>
              <a:t>μετρήσεις </a:t>
            </a:r>
            <a:r>
              <a:rPr lang="el-GR" dirty="0"/>
              <a:t>στα </a:t>
            </a:r>
            <a:r>
              <a:rPr lang="el-GR" dirty="0" err="1"/>
              <a:t>clicks</a:t>
            </a:r>
            <a:r>
              <a:rPr lang="el-GR" dirty="0"/>
              <a:t> / </a:t>
            </a:r>
            <a:r>
              <a:rPr lang="el-GR" dirty="0" err="1"/>
              <a:t>impression</a:t>
            </a:r>
            <a:r>
              <a:rPr lang="el-GR" dirty="0"/>
              <a:t> των διαφημίσεων </a:t>
            </a:r>
          </a:p>
          <a:p>
            <a:pPr marL="0" indent="0">
              <a:buNone/>
            </a:pPr>
            <a:endParaRPr lang="el-GR" dirty="0"/>
          </a:p>
          <a:p>
            <a:endParaRPr lang="el-GR" dirty="0"/>
          </a:p>
        </p:txBody>
      </p:sp>
    </p:spTree>
    <p:extLst>
      <p:ext uri="{BB962C8B-B14F-4D97-AF65-F5344CB8AC3E}">
        <p14:creationId xmlns:p14="http://schemas.microsoft.com/office/powerpoint/2010/main" val="12154451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Καταλήγοντας, διαπιστώνουμε ότι η διαφήμιση στο διαδίκτυο με τις δυνατότητες και αδυναμίες της αποτελεί έναν εναλλακτικό τρόπο επικοινωνίας και προβολής για την επιχείρηση</a:t>
            </a:r>
            <a:r>
              <a:rPr lang="el-GR"/>
              <a:t>. </a:t>
            </a:r>
            <a:endParaRPr lang="el-GR" smtClean="0"/>
          </a:p>
          <a:p>
            <a:r>
              <a:rPr lang="el-GR" smtClean="0"/>
              <a:t>Η </a:t>
            </a:r>
            <a:r>
              <a:rPr lang="el-GR"/>
              <a:t>αξιοποίηση της από την επιχείρηση με την ανάπτυξη του διαδικτύου είναι πλέον απαραίτητη αλλά θα πρέπει να γίνει με τέτοιο τρόπο που θα μεγιστοποιεί την απόδοση </a:t>
            </a:r>
            <a:r>
              <a:rPr lang="el-GR"/>
              <a:t>της </a:t>
            </a:r>
            <a:r>
              <a:rPr lang="el-GR" smtClean="0"/>
              <a:t>.</a:t>
            </a:r>
            <a:endParaRPr lang="el-GR"/>
          </a:p>
        </p:txBody>
      </p:sp>
    </p:spTree>
    <p:extLst>
      <p:ext uri="{BB962C8B-B14F-4D97-AF65-F5344CB8AC3E}">
        <p14:creationId xmlns:p14="http://schemas.microsoft.com/office/powerpoint/2010/main" val="3849162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Πράξεις προσέλκυσης πελατείας</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b="1" dirty="0" smtClean="0"/>
              <a:t>Παραπλάνηση</a:t>
            </a:r>
          </a:p>
          <a:p>
            <a:pPr lvl="1"/>
            <a:r>
              <a:rPr lang="el-GR" dirty="0" smtClean="0"/>
              <a:t>Παραπλανητική </a:t>
            </a:r>
            <a:r>
              <a:rPr lang="el-GR" dirty="0"/>
              <a:t>περίπτωση είναι η παγίδευση, η λεγόμενη μέθοδος "κράχτη"  ή "δολώματος" . </a:t>
            </a:r>
            <a:r>
              <a:rPr lang="el-GR" dirty="0" smtClean="0"/>
              <a:t>Σύμφωνα </a:t>
            </a:r>
            <a:r>
              <a:rPr lang="el-GR" dirty="0"/>
              <a:t>με τη μέθοδο αυτή, προϊόντα που είναι πολύ γνωστά και η κανονική τιμή τους είναι επίσης γνωστή στο καταναλωτικό κοινό, προσφέρονται σε χαμηλή τιμή και με τέτοιο τρόπο ώστε να </a:t>
            </a:r>
            <a:r>
              <a:rPr lang="el-GR" dirty="0" smtClean="0"/>
              <a:t>δημιουργείται </a:t>
            </a:r>
            <a:r>
              <a:rPr lang="el-GR" dirty="0"/>
              <a:t>η παραπλανητική εντύπωση στο κοινό ότι όλα τα εμπορεύματα στο κατάστημα αυτό πουλιούνται σε χαμηλές τιμές, γεγονός που δεν είναι αληθινό, είτε γιατί τα προϊόντα αυτά δεν υπάρχουν στη διάθεση των εμπόρων που τα προσφέρουν, είτε γιατί τα άλλα είδη πουλιούνται σε κανονικές τιμές και μερικές φορές και σε πιο μεγάλες, είτε γιατί δίνεται ευκαιρία να προσφερθεί πιο ακριβό προϊόν.</a:t>
            </a:r>
          </a:p>
          <a:p>
            <a:r>
              <a:rPr lang="el-GR" dirty="0"/>
              <a:t>Στην παραπλάνηση ανήκει και η πρόκληση σύγχυσης με προϊόντα άλλων, επειδή δημιουργείται </a:t>
            </a:r>
            <a:r>
              <a:rPr lang="el-GR" dirty="0" smtClean="0"/>
              <a:t>παραπλανητική </a:t>
            </a:r>
            <a:r>
              <a:rPr lang="el-GR" dirty="0"/>
              <a:t>εντύπωση στο κοινό για τα προϊόντα αυτά, που μπορεί να δημιουργηθεί από την </a:t>
            </a:r>
            <a:r>
              <a:rPr lang="el-GR" dirty="0" smtClean="0"/>
              <a:t>πρόκληση </a:t>
            </a:r>
            <a:r>
              <a:rPr lang="el-GR" dirty="0"/>
              <a:t>ση κινδύνου σύγχυσης  στο καταναλωτικό κοινό . </a:t>
            </a:r>
          </a:p>
          <a:p>
            <a:r>
              <a:rPr lang="el-GR" dirty="0"/>
              <a:t>Πρόκειται για ανταγωνιστική μέθοδο που ξεπερνάει τα όρια της επιτρεπόμενης ελεύθερης άμιλλας από τα χρηστά ήθη, καθώς δεν είναι σωστό και θεμιτό να χρησιμοποιεί κανείς τα ξένα αποτελέσματα που ίσως αποκτήθηκαν ύστερα από πολλούς κόπους και </a:t>
            </a:r>
            <a:r>
              <a:rPr lang="el-GR" dirty="0" smtClean="0"/>
              <a:t>δαπάνες.</a:t>
            </a:r>
          </a:p>
          <a:p>
            <a:r>
              <a:rPr lang="el-GR" dirty="0" smtClean="0"/>
              <a:t>παραπλάνηση </a:t>
            </a:r>
            <a:r>
              <a:rPr lang="el-GR" dirty="0"/>
              <a:t>επέρχεται και με τη λεγόμενη υποβλητική διαφήμιση , δηλαδή αυτή που </a:t>
            </a:r>
            <a:r>
              <a:rPr lang="el-GR" dirty="0" smtClean="0"/>
              <a:t>απευθύνεται </a:t>
            </a:r>
            <a:r>
              <a:rPr lang="el-GR" dirty="0"/>
              <a:t>στο υποσυνείδητο, έτσι ώστε ν' αναιρείται η ελευθερία της επιλογής .</a:t>
            </a:r>
          </a:p>
          <a:p>
            <a:endParaRPr lang="el-GR" dirty="0"/>
          </a:p>
          <a:p>
            <a:endParaRPr lang="el-GR" dirty="0"/>
          </a:p>
        </p:txBody>
      </p:sp>
    </p:spTree>
    <p:extLst>
      <p:ext uri="{BB962C8B-B14F-4D97-AF65-F5344CB8AC3E}">
        <p14:creationId xmlns:p14="http://schemas.microsoft.com/office/powerpoint/2010/main" val="83392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l-GR" dirty="0" smtClean="0"/>
              <a:t>Η </a:t>
            </a:r>
            <a:r>
              <a:rPr lang="el-GR" dirty="0"/>
              <a:t>μνεία ή αναπαραγωγή σε διαφημίσεις των αποτελεσμάτων συγκριτικών δοκιμών για αγαθά ή υπηρεσίες, που έχουν </a:t>
            </a:r>
            <a:r>
              <a:rPr lang="el-GR" dirty="0" err="1"/>
              <a:t>διεξαχτεί</a:t>
            </a:r>
            <a:r>
              <a:rPr lang="el-GR" dirty="0"/>
              <a:t> από τρίτους, επιτρέπεται μόνο με την έγγραφη συναίνεση του υπεύθυνου για τη δοκιμή προσώπου. Στην περίπτωση αυτή, ο διαφημιζόμενος ευθύνεται για τη συγκριτική δοκιμή σαν αυτή να είχε </a:t>
            </a:r>
            <a:r>
              <a:rPr lang="el-GR" dirty="0" err="1"/>
              <a:t>διεξαχτεί</a:t>
            </a:r>
            <a:r>
              <a:rPr lang="el-GR" dirty="0"/>
              <a:t> από τον ίδιο ή υπό την καθοδήγησή του .</a:t>
            </a:r>
          </a:p>
          <a:p>
            <a:r>
              <a:rPr lang="el-GR" dirty="0" smtClean="0"/>
              <a:t>Η </a:t>
            </a:r>
            <a:r>
              <a:rPr lang="el-GR" dirty="0"/>
              <a:t>μετάδοση διαφημιστικού μηνύματος απευθείας στον καταναλωτή μέσω τηλεφώνου, </a:t>
            </a:r>
            <a:r>
              <a:rPr lang="el-GR" dirty="0" smtClean="0"/>
              <a:t>τηλεομοιοτυπίας </a:t>
            </a:r>
            <a:r>
              <a:rPr lang="el-GR" dirty="0"/>
              <a:t>(φαξ), ηλεκτρονικού ταχυδρομείου, αυτόματης κλήσης ή άλλου ηλεκτρονικού μέσου </a:t>
            </a:r>
            <a:r>
              <a:rPr lang="el-GR" dirty="0" smtClean="0"/>
              <a:t>επικοινωνίας </a:t>
            </a:r>
            <a:r>
              <a:rPr lang="el-GR" dirty="0"/>
              <a:t>επιτρέπεται μόνο αν συναινεί ρητά ο καταναλωτής </a:t>
            </a:r>
            <a:r>
              <a:rPr lang="el-GR" dirty="0" smtClean="0"/>
              <a:t>.</a:t>
            </a:r>
            <a:endParaRPr lang="el-GR" dirty="0"/>
          </a:p>
        </p:txBody>
      </p:sp>
    </p:spTree>
    <p:extLst>
      <p:ext uri="{BB962C8B-B14F-4D97-AF65-F5344CB8AC3E}">
        <p14:creationId xmlns:p14="http://schemas.microsoft.com/office/powerpoint/2010/main" val="870062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r>
              <a:rPr lang="el-GR" dirty="0"/>
              <a:t>Ανεξάρτητα από τον παραπάνω περιορισμό, η μετάδοση διαφημιστικού μηνύματος απευθείας στον καταναλωτή με οποιονδήποτε τρόπο άμεσης επικοινωνίας (άμεση διαφήμιση ) επιτρέπεται μόνο αν ο προμηθευτής ή άλλος για λογαριασμό του προμηθευτή κάνει χρήση στοιχείων ή πληροφοριών προσωπικού χαρακτήρα του καταναλωτή που περιήλθαν σε γνώση του από προηγούμενες συναλλακτικές σχέσεις του με τον καταναλωτή, από γενικά προσιτές πηγές, όπως κατάλογο ή άλλα δημοσιευμένα στοιχεία, ή από άλλο φυσικό ή νομικό πρόσωπο, εφόσον ο καταναλωτής εγκρίνει ρητά τη μεταβίβαση των προσωπικών του στοιχείων για το σκοπό της άμεσης διαφήμισης. Ο διαφημιστής είναι υποχρεωμένος ν' αναφέρει στον καταναλωτή τον τρόπο με τον οποίο περιήλθαν σε γνώση του τα προσωπικά στοιχεία του καταναλωτή .</a:t>
            </a:r>
          </a:p>
          <a:p>
            <a:r>
              <a:rPr lang="el-GR" dirty="0" smtClean="0"/>
              <a:t>Στις </a:t>
            </a:r>
            <a:r>
              <a:rPr lang="el-GR" dirty="0"/>
              <a:t>αμέσως προηγούμενες περιπτώσεις των §§ 10 και 11 του άρθρ. 9 ν. 2251, ο προμηθευτής οφείλει να διακόψει κάθε μορφή άμεσης διαφήμισης και να διαγράψει τα προσωπικά στοιχεία του </a:t>
            </a:r>
            <a:r>
              <a:rPr lang="el-GR" dirty="0" smtClean="0"/>
              <a:t>καταναλωτή</a:t>
            </a:r>
            <a:r>
              <a:rPr lang="el-GR" dirty="0"/>
              <a:t>, εφόσον το ζητήσει ο καταναλωτής .</a:t>
            </a:r>
          </a:p>
          <a:p>
            <a:r>
              <a:rPr lang="el-GR" dirty="0" smtClean="0"/>
              <a:t>Η </a:t>
            </a:r>
            <a:r>
              <a:rPr lang="el-GR" dirty="0"/>
              <a:t>άμεση διαφήμιση θα πρέπει να γίνεται με τρόπο που να μη προσβάλλει την ιδιωτική ζωή του καταναλωτή .</a:t>
            </a:r>
          </a:p>
          <a:p>
            <a:r>
              <a:rPr lang="el-GR" dirty="0" smtClean="0"/>
              <a:t>Η </a:t>
            </a:r>
            <a:r>
              <a:rPr lang="el-GR" dirty="0"/>
              <a:t>επικριτική συγκριτική διαφήμιση </a:t>
            </a:r>
            <a:r>
              <a:rPr lang="el-GR" dirty="0" smtClean="0"/>
              <a:t>είναι νόμιμη.</a:t>
            </a:r>
            <a:endParaRPr lang="el-GR" dirty="0"/>
          </a:p>
        </p:txBody>
      </p:sp>
    </p:spTree>
    <p:extLst>
      <p:ext uri="{BB962C8B-B14F-4D97-AF65-F5344CB8AC3E}">
        <p14:creationId xmlns:p14="http://schemas.microsoft.com/office/powerpoint/2010/main" val="1073359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Διαφήμιση ως τμήμα του </a:t>
            </a:r>
            <a:r>
              <a:rPr lang="en-US" dirty="0" smtClean="0"/>
              <a:t>marketing</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Διαφήμιση </a:t>
            </a:r>
            <a:r>
              <a:rPr lang="el-GR" dirty="0"/>
              <a:t>είναι η διαδικασία γνωστοποίησης και επηρεασμού του καταναλωτικού κοινού για ένα προϊόν ή μια υπηρεσία με πληρωμή . </a:t>
            </a:r>
          </a:p>
          <a:p>
            <a:r>
              <a:rPr lang="el-GR" dirty="0" smtClean="0"/>
              <a:t>Η </a:t>
            </a:r>
            <a:r>
              <a:rPr lang="el-GR" dirty="0"/>
              <a:t>διαφήμιση μπορεί να χρησιμοποιεί άλλοτε συγκινησιακά χαρακτηριστικά (επίκληση στο συναίσθημα ) που συνδέουν το χρήστη με την αγορά ή τη χρήση του προϊόντος και άλλοτε </a:t>
            </a:r>
            <a:r>
              <a:rPr lang="el-GR" dirty="0" smtClean="0"/>
              <a:t>λογικά </a:t>
            </a:r>
            <a:r>
              <a:rPr lang="el-GR" dirty="0"/>
              <a:t>χαρακτηριστικά (επίκληση στη λογική) όπως τεχνικά χαρακτηριστικά και πλεονεκτήματα του προϊόντος σε σχέση με τα ανταγωνιστικά .</a:t>
            </a:r>
          </a:p>
          <a:p>
            <a:r>
              <a:rPr lang="el-GR" dirty="0" smtClean="0"/>
              <a:t>Η </a:t>
            </a:r>
            <a:r>
              <a:rPr lang="el-GR" dirty="0"/>
              <a:t>διαφήμιση ανήκει στο μείγμα προβολής και επικοινωνίας του τμήματος </a:t>
            </a:r>
            <a:r>
              <a:rPr lang="el-GR" dirty="0" err="1"/>
              <a:t>marketing</a:t>
            </a:r>
            <a:r>
              <a:rPr lang="el-GR" dirty="0"/>
              <a:t> . Τα τελευταία χρόνια όλο και μεγαλύτερα ποσά δαπανούνται από τις επιχειρήσεις για τη διαφημιστική προβολή των προϊόντων της.</a:t>
            </a:r>
          </a:p>
          <a:p>
            <a:r>
              <a:rPr lang="el-GR" dirty="0" smtClean="0"/>
              <a:t>Η </a:t>
            </a:r>
            <a:r>
              <a:rPr lang="el-GR" dirty="0"/>
              <a:t>διαφήμιση παραδοσιακά ανήκει στο τμήμα </a:t>
            </a:r>
            <a:r>
              <a:rPr lang="el-GR" dirty="0" err="1"/>
              <a:t>marketing</a:t>
            </a:r>
            <a:r>
              <a:rPr lang="el-GR" dirty="0"/>
              <a:t> μιας επιχείρησης και </a:t>
            </a:r>
            <a:r>
              <a:rPr lang="el-GR" dirty="0" smtClean="0"/>
              <a:t>διεκπεραιώνεται </a:t>
            </a:r>
            <a:r>
              <a:rPr lang="el-GR" dirty="0"/>
              <a:t>απ' αυτό . </a:t>
            </a:r>
          </a:p>
          <a:p>
            <a:r>
              <a:rPr lang="el-GR" dirty="0" smtClean="0"/>
              <a:t>Τα </a:t>
            </a:r>
            <a:r>
              <a:rPr lang="el-GR" dirty="0"/>
              <a:t>τελευταία χρόνια, η προέχουσα θέση σημασία της διαφήμισης στην επιτυχία ενός </a:t>
            </a:r>
            <a:r>
              <a:rPr lang="el-GR" dirty="0" smtClean="0"/>
              <a:t>προϊόντος </a:t>
            </a:r>
            <a:r>
              <a:rPr lang="el-GR" dirty="0"/>
              <a:t>και στην κερδοφορία μιας επιχείρησης οδηγεί αρκετές επιχειρήσεις στη λήψη </a:t>
            </a:r>
            <a:r>
              <a:rPr lang="el-GR" dirty="0" smtClean="0"/>
              <a:t>εξειδικευμένων </a:t>
            </a:r>
            <a:r>
              <a:rPr lang="el-GR" dirty="0"/>
              <a:t>υπηρεσιών από επαγγελματικές διαφημιστικές επιχειρήσεις με μεγάλη εμπειρία που </a:t>
            </a:r>
            <a:r>
              <a:rPr lang="el-GR" dirty="0" smtClean="0"/>
              <a:t>αναλαμβάνουν </a:t>
            </a:r>
            <a:r>
              <a:rPr lang="el-GR" dirty="0"/>
              <a:t>την επιλογή και την εκτέλεση του μηνύματος της διαφήμισης.</a:t>
            </a:r>
          </a:p>
          <a:p>
            <a:endParaRPr lang="el-GR" dirty="0"/>
          </a:p>
        </p:txBody>
      </p:sp>
    </p:spTree>
    <p:extLst>
      <p:ext uri="{BB962C8B-B14F-4D97-AF65-F5344CB8AC3E}">
        <p14:creationId xmlns:p14="http://schemas.microsoft.com/office/powerpoint/2010/main" val="30059348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διαφημιστικά μέσα</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smtClean="0"/>
              <a:t>Η </a:t>
            </a:r>
            <a:r>
              <a:rPr lang="el-GR" dirty="0"/>
              <a:t>διαφήμιση μπορεί να χρησιμοποιήσει αρκετά μέσα για να πετύχει την αποστολή της. </a:t>
            </a:r>
            <a:endParaRPr lang="el-GR" dirty="0" smtClean="0"/>
          </a:p>
          <a:p>
            <a:r>
              <a:rPr lang="el-GR" dirty="0" smtClean="0"/>
              <a:t>τη </a:t>
            </a:r>
            <a:r>
              <a:rPr lang="el-GR" dirty="0"/>
              <a:t>γνωστοποίηση του προϊόντος ή της υπηρεσίας. </a:t>
            </a:r>
          </a:p>
          <a:p>
            <a:r>
              <a:rPr lang="el-GR" dirty="0" smtClean="0"/>
              <a:t>Ανάλογα </a:t>
            </a:r>
            <a:r>
              <a:rPr lang="el-GR" dirty="0"/>
              <a:t>με την αγορά-στόχο που έχει, την αποτελεσματικότητα του μέσου και το κόστος που είναι διατεθειμένη να πληρώσει η επιχείρηση που προβαίνει στην ενέργεια αυτή, ορισμένα μέσα είναι:</a:t>
            </a:r>
          </a:p>
          <a:p>
            <a:pPr lvl="1"/>
            <a:r>
              <a:rPr lang="el-GR" dirty="0" smtClean="0"/>
              <a:t>Τηλεόραση </a:t>
            </a:r>
            <a:endParaRPr lang="el-GR" dirty="0"/>
          </a:p>
          <a:p>
            <a:pPr lvl="1"/>
            <a:r>
              <a:rPr lang="el-GR" dirty="0" smtClean="0"/>
              <a:t>Ραδιόφωνο </a:t>
            </a:r>
            <a:endParaRPr lang="el-GR" dirty="0"/>
          </a:p>
          <a:p>
            <a:pPr lvl="1"/>
            <a:r>
              <a:rPr lang="el-GR" dirty="0" smtClean="0"/>
              <a:t>Τύπος</a:t>
            </a:r>
            <a:r>
              <a:rPr lang="el-GR" dirty="0"/>
              <a:t>: (εφημερίδες, περιοδικά, κ.λπ.) </a:t>
            </a:r>
          </a:p>
          <a:p>
            <a:pPr lvl="1"/>
            <a:r>
              <a:rPr lang="el-GR" dirty="0" smtClean="0"/>
              <a:t>Αφίσες </a:t>
            </a:r>
            <a:endParaRPr lang="el-GR" dirty="0"/>
          </a:p>
          <a:p>
            <a:pPr lvl="1"/>
            <a:r>
              <a:rPr lang="el-GR" dirty="0" smtClean="0"/>
              <a:t>Διαδίκτυο</a:t>
            </a:r>
            <a:endParaRPr lang="el-GR" dirty="0"/>
          </a:p>
          <a:p>
            <a:endParaRPr lang="el-GR" dirty="0"/>
          </a:p>
        </p:txBody>
      </p:sp>
    </p:spTree>
    <p:extLst>
      <p:ext uri="{BB962C8B-B14F-4D97-AF65-F5344CB8AC3E}">
        <p14:creationId xmlns:p14="http://schemas.microsoft.com/office/powerpoint/2010/main" val="39356679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Είδη διαφήμισης</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smtClean="0"/>
              <a:t>Κάθε </a:t>
            </a:r>
            <a:r>
              <a:rPr lang="el-GR" dirty="0"/>
              <a:t>διαφήμιση έχει διαφορετικό σκοπό ως προς τ' αποτελέσματα που επιθυμεί να </a:t>
            </a:r>
            <a:r>
              <a:rPr lang="el-GR" dirty="0" smtClean="0"/>
              <a:t>πετύχει </a:t>
            </a:r>
            <a:r>
              <a:rPr lang="el-GR" dirty="0"/>
              <a:t>. </a:t>
            </a:r>
          </a:p>
          <a:p>
            <a:r>
              <a:rPr lang="el-GR" dirty="0" smtClean="0"/>
              <a:t>Έτσι </a:t>
            </a:r>
            <a:r>
              <a:rPr lang="el-GR" dirty="0"/>
              <a:t>ένα διαφημιστικό μήνυμα μπορεί να έχει σκοπό: </a:t>
            </a:r>
          </a:p>
          <a:p>
            <a:pPr lvl="1"/>
            <a:r>
              <a:rPr lang="el-GR" dirty="0" smtClean="0"/>
              <a:t>να </a:t>
            </a:r>
            <a:r>
              <a:rPr lang="el-GR" dirty="0"/>
              <a:t>γνωστοποιήσει την ύπαρξη ενός νέου προϊόντος ή υπηρεσίας</a:t>
            </a:r>
          </a:p>
          <a:p>
            <a:pPr lvl="1"/>
            <a:r>
              <a:rPr lang="el-GR" dirty="0" smtClean="0"/>
              <a:t>να </a:t>
            </a:r>
            <a:r>
              <a:rPr lang="el-GR" dirty="0"/>
              <a:t>υπενθυμίσει την ύπαρξη του προϊόντος ή της υπηρεσίας</a:t>
            </a:r>
          </a:p>
          <a:p>
            <a:pPr lvl="1"/>
            <a:r>
              <a:rPr lang="el-GR" dirty="0" smtClean="0"/>
              <a:t>να </a:t>
            </a:r>
            <a:r>
              <a:rPr lang="el-GR" dirty="0"/>
              <a:t>διαφημίσει την εταιρία που το κατασκευάζει </a:t>
            </a:r>
          </a:p>
          <a:p>
            <a:pPr lvl="1"/>
            <a:r>
              <a:rPr lang="el-GR" dirty="0" smtClean="0"/>
              <a:t>να </a:t>
            </a:r>
            <a:r>
              <a:rPr lang="el-GR" dirty="0"/>
              <a:t>επηρεάσει το καταναλωτικό κοινό υπέρ του προϊόντος ή της υπηρεσίας </a:t>
            </a:r>
          </a:p>
        </p:txBody>
      </p:sp>
    </p:spTree>
    <p:extLst>
      <p:ext uri="{BB962C8B-B14F-4D97-AF65-F5344CB8AC3E}">
        <p14:creationId xmlns:p14="http://schemas.microsoft.com/office/powerpoint/2010/main" val="41317419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Εκτέλεση του μηνύματος</a:t>
            </a:r>
            <a:br>
              <a:rPr lang="el-GR" dirty="0"/>
            </a:b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smtClean="0"/>
              <a:t>Κάθε </a:t>
            </a:r>
            <a:r>
              <a:rPr lang="el-GR" dirty="0"/>
              <a:t>διαφήμιση αποτελεί ένα μήνυμα που είναι κωδικοποιημένο και έχει ως πομπό την </a:t>
            </a:r>
            <a:r>
              <a:rPr lang="el-GR" dirty="0" smtClean="0"/>
              <a:t>επιχείρηση </a:t>
            </a:r>
            <a:r>
              <a:rPr lang="el-GR" dirty="0"/>
              <a:t>και δέκτη το καταναλωτικό κοινό. </a:t>
            </a:r>
            <a:endParaRPr lang="el-GR" dirty="0" smtClean="0"/>
          </a:p>
          <a:p>
            <a:r>
              <a:rPr lang="el-GR" dirty="0" smtClean="0"/>
              <a:t>Η </a:t>
            </a:r>
            <a:r>
              <a:rPr lang="el-GR" dirty="0"/>
              <a:t>εκτέλεση του διαφημιστικού μηνύματος μπορεί να γίνει με ποικιλόμορφους τρόπους. Μπορεί να έχει στοιχεία χιούμορ, σεξ, συγκινησιακά φορτισμένες εικόνες, αναφορά </a:t>
            </a:r>
            <a:r>
              <a:rPr lang="el-GR" dirty="0" smtClean="0"/>
              <a:t>χαρακτηριστικών </a:t>
            </a:r>
            <a:r>
              <a:rPr lang="el-GR" dirty="0"/>
              <a:t>του προϊόντος, κ.λπ. </a:t>
            </a:r>
          </a:p>
          <a:p>
            <a:r>
              <a:rPr lang="el-GR" dirty="0" smtClean="0"/>
              <a:t>Ανάλογα </a:t>
            </a:r>
            <a:r>
              <a:rPr lang="el-GR" dirty="0"/>
              <a:t>με το διαφημιστικό μέσο η εκτέλεση μπορεί να πάρει συγκεκριμένες μορφές. </a:t>
            </a:r>
          </a:p>
          <a:p>
            <a:r>
              <a:rPr lang="el-GR" dirty="0" smtClean="0"/>
              <a:t>Έτσι </a:t>
            </a:r>
            <a:r>
              <a:rPr lang="el-GR" dirty="0"/>
              <a:t>για μια διαφήμιση σε περιοδικό που δεν μπορεί να έχει κινούμενη εικόνα μπορεί να ενδείκνυται η αναγραφή των χαρακτηριστικών του προϊόντος. </a:t>
            </a:r>
            <a:endParaRPr lang="el-GR" dirty="0" smtClean="0"/>
          </a:p>
          <a:p>
            <a:r>
              <a:rPr lang="el-GR" dirty="0" smtClean="0"/>
              <a:t>Σε </a:t>
            </a:r>
            <a:r>
              <a:rPr lang="el-GR" dirty="0"/>
              <a:t>κάθε περίπτωση, η εκτέλεση του μηνύματος εξαρτάται σε πολύ μεγάλο βαθμό από την αγορά-στόχο δηλαδή από το κοινό στο οποίο απευθύνεται η επιχείρηση με την διαφήμιση της.</a:t>
            </a:r>
          </a:p>
          <a:p>
            <a:r>
              <a:rPr lang="el-GR" dirty="0" smtClean="0"/>
              <a:t>Βασικό </a:t>
            </a:r>
            <a:r>
              <a:rPr lang="el-GR" dirty="0"/>
              <a:t>στοιχείο του </a:t>
            </a:r>
            <a:r>
              <a:rPr lang="el-GR" dirty="0" err="1"/>
              <a:t>marketing</a:t>
            </a:r>
            <a:r>
              <a:rPr lang="el-GR" dirty="0"/>
              <a:t> μιας εταιρίας είναι η διαδικασία τιμολόγησης των </a:t>
            </a:r>
            <a:r>
              <a:rPr lang="el-GR" dirty="0" smtClean="0"/>
              <a:t>προϊόντων </a:t>
            </a:r>
            <a:r>
              <a:rPr lang="el-GR" dirty="0"/>
              <a:t>της . </a:t>
            </a:r>
          </a:p>
          <a:p>
            <a:endParaRPr lang="el-GR" dirty="0"/>
          </a:p>
        </p:txBody>
      </p:sp>
    </p:spTree>
    <p:extLst>
      <p:ext uri="{BB962C8B-B14F-4D97-AF65-F5344CB8AC3E}">
        <p14:creationId xmlns:p14="http://schemas.microsoft.com/office/powerpoint/2010/main" val="3434099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Θεσμικό πλαίσιο διαφήμισης</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Η </a:t>
            </a:r>
            <a:r>
              <a:rPr lang="el-GR" dirty="0"/>
              <a:t>ελευθερία της διαφήμισης  αποτελεί έκφραση της συνταγματικά κατοχυρωμένης </a:t>
            </a:r>
            <a:r>
              <a:rPr lang="el-GR" dirty="0" smtClean="0"/>
              <a:t>οικονομικής </a:t>
            </a:r>
            <a:r>
              <a:rPr lang="el-GR" dirty="0"/>
              <a:t>ελευθερίας  και ειδικότερα της ελευθερίας της γνώμης .</a:t>
            </a:r>
          </a:p>
          <a:p>
            <a:r>
              <a:rPr lang="el-GR" dirty="0" smtClean="0"/>
              <a:t>Η </a:t>
            </a:r>
            <a:r>
              <a:rPr lang="el-GR" dirty="0"/>
              <a:t>διαφήμιση, κατά βάση, είναι μια μαζική επικοινωνία πληροφορίας . </a:t>
            </a:r>
          </a:p>
          <a:p>
            <a:r>
              <a:rPr lang="el-GR" dirty="0" err="1" smtClean="0"/>
              <a:t>Γι’αυτό</a:t>
            </a:r>
            <a:r>
              <a:rPr lang="el-GR" dirty="0" smtClean="0"/>
              <a:t> </a:t>
            </a:r>
            <a:r>
              <a:rPr lang="el-GR" dirty="0"/>
              <a:t>θεωρείται δημόσιο </a:t>
            </a:r>
            <a:r>
              <a:rPr lang="el-GR" dirty="0" smtClean="0"/>
              <a:t>αγαθό</a:t>
            </a:r>
          </a:p>
          <a:p>
            <a:r>
              <a:rPr lang="el-GR" dirty="0" smtClean="0"/>
              <a:t>με </a:t>
            </a:r>
            <a:r>
              <a:rPr lang="el-GR" dirty="0"/>
              <a:t>σκοπό να πειστούν οι αγοραστές για </a:t>
            </a:r>
            <a:r>
              <a:rPr lang="el-GR" dirty="0" smtClean="0"/>
              <a:t>συναλλαγή </a:t>
            </a:r>
            <a:r>
              <a:rPr lang="el-GR" dirty="0"/>
              <a:t>με περαιτέρω συνέπεια τη μεγιστοποίηση του κέρδους της επιχείρησης .</a:t>
            </a:r>
          </a:p>
          <a:p>
            <a:r>
              <a:rPr lang="el-GR" dirty="0" smtClean="0"/>
              <a:t>Η </a:t>
            </a:r>
            <a:r>
              <a:rPr lang="el-GR" dirty="0"/>
              <a:t>διαφήμιση έχει στοιχεία καθοδήγησης και στοιχεία τεχνικής . </a:t>
            </a:r>
            <a:endParaRPr lang="el-GR" dirty="0" smtClean="0"/>
          </a:p>
          <a:p>
            <a:r>
              <a:rPr lang="el-GR" dirty="0" smtClean="0"/>
              <a:t>Η </a:t>
            </a:r>
            <a:r>
              <a:rPr lang="el-GR" dirty="0"/>
              <a:t>ηθική περί τη διαφήμιση συνήθως αποδίδει έπαινο ή μομφή κατά τρόπο τελεολογικό με βάση, κατά κανόνα, τις δυνατές συνέπειές της . </a:t>
            </a:r>
          </a:p>
          <a:p>
            <a:endParaRPr lang="el-GR" dirty="0"/>
          </a:p>
          <a:p>
            <a:endParaRPr lang="el-GR" dirty="0"/>
          </a:p>
        </p:txBody>
      </p:sp>
    </p:spTree>
    <p:extLst>
      <p:ext uri="{BB962C8B-B14F-4D97-AF65-F5344CB8AC3E}">
        <p14:creationId xmlns:p14="http://schemas.microsoft.com/office/powerpoint/2010/main" val="5774240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smtClean="0"/>
              <a:t>Μέσο </a:t>
            </a:r>
            <a:r>
              <a:rPr lang="el-GR" dirty="0"/>
              <a:t>του ανταγωνισμού, που ισχύει στο οικονομικό πεδίο, αποτελεί και η διαφήμιση που γίνεται με την προσέλκυση πελατείας, εφόσον τα στοιχεία που ανακοινώνονται είναι αληθή και ανταποκρίνονται στα διαφημιζόμενα . </a:t>
            </a:r>
          </a:p>
          <a:p>
            <a:r>
              <a:rPr lang="el-GR" dirty="0" smtClean="0"/>
              <a:t>Διαφήμιση </a:t>
            </a:r>
            <a:r>
              <a:rPr lang="el-GR" dirty="0"/>
              <a:t>είναι κάθε ανακοίνωση που γίνεται με κάθε μέσο στα πλαίσια εμπορικής, </a:t>
            </a:r>
            <a:r>
              <a:rPr lang="el-GR" dirty="0" smtClean="0"/>
              <a:t>βιομηχανικής</a:t>
            </a:r>
            <a:r>
              <a:rPr lang="el-GR" dirty="0"/>
              <a:t>, βιοτεχνικής ή επαγγελματικής δραστηριότητας με στόχο την προώθηση της διάθεσης αγαθών ή υπηρεσιών, συμπεριλαμβανομένων των ακινήτων και των συναφών δικαιωμάτων και υποχρεώσεων .</a:t>
            </a:r>
          </a:p>
          <a:p>
            <a:r>
              <a:rPr lang="el-GR" dirty="0" smtClean="0"/>
              <a:t>Στο </a:t>
            </a:r>
            <a:r>
              <a:rPr lang="el-GR" dirty="0"/>
              <a:t>νόμο διευκρινίζεται ότι: </a:t>
            </a:r>
            <a:r>
              <a:rPr lang="el-GR" b="1" dirty="0"/>
              <a:t>Προμηθευτής</a:t>
            </a:r>
            <a:r>
              <a:rPr lang="el-GR" dirty="0"/>
              <a:t>, είναι κάθε φυσικό ή νομικό πρόσωπο που </a:t>
            </a:r>
            <a:r>
              <a:rPr lang="el-GR" dirty="0" smtClean="0"/>
              <a:t>ενεργεί </a:t>
            </a:r>
            <a:r>
              <a:rPr lang="el-GR" dirty="0"/>
              <a:t>για σκοπούς που σχετίζονται με την εμπορική, βιοτεχνική, επιχειρηματική ή ελευθέρια </a:t>
            </a:r>
            <a:r>
              <a:rPr lang="el-GR" dirty="0" smtClean="0"/>
              <a:t>επαγγελματική </a:t>
            </a:r>
            <a:r>
              <a:rPr lang="el-GR" dirty="0"/>
              <a:t>του δραστηριότητα, καθώς και κάθε πρόσωπο που ενεργεί στ' όνομα ή για λογαριασμό του προμηθευτή .</a:t>
            </a:r>
          </a:p>
          <a:p>
            <a:endParaRPr lang="el-GR" dirty="0"/>
          </a:p>
        </p:txBody>
      </p:sp>
    </p:spTree>
    <p:extLst>
      <p:ext uri="{BB962C8B-B14F-4D97-AF65-F5344CB8AC3E}">
        <p14:creationId xmlns:p14="http://schemas.microsoft.com/office/powerpoint/2010/main" val="15978039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smtClean="0"/>
              <a:t>Η </a:t>
            </a:r>
            <a:r>
              <a:rPr lang="el-GR" dirty="0"/>
              <a:t>διαφήμιση, με την έννοια κάθε ανακοίνωσης που γίνεται στα πλαίσια εμπορικής, </a:t>
            </a:r>
            <a:r>
              <a:rPr lang="el-GR" dirty="0" smtClean="0"/>
              <a:t>βιοτεχνικής </a:t>
            </a:r>
            <a:r>
              <a:rPr lang="el-GR" dirty="0"/>
              <a:t>ή επαγγελματικής δραστηριότητας με στόχο την προώθηση της διάθεσης αγαθών ή </a:t>
            </a:r>
            <a:r>
              <a:rPr lang="el-GR" dirty="0" smtClean="0"/>
              <a:t>υπηρεσιών</a:t>
            </a:r>
            <a:r>
              <a:rPr lang="el-GR" dirty="0"/>
              <a:t>, θεωρείται νόμιμη δραστηριότητα ως έκφανση της ελεύθερης ανάπτυξης της </a:t>
            </a:r>
            <a:r>
              <a:rPr lang="el-GR" dirty="0" smtClean="0"/>
              <a:t>προσωπικότητας  </a:t>
            </a:r>
            <a:r>
              <a:rPr lang="el-GR" dirty="0"/>
              <a:t>του δικαιώματος στην πληροφόρηση  και της ελευθερίας έκφρασης των </a:t>
            </a:r>
            <a:r>
              <a:rPr lang="el-GR" dirty="0" smtClean="0"/>
              <a:t>στοχασμών </a:t>
            </a:r>
            <a:r>
              <a:rPr lang="el-GR" dirty="0"/>
              <a:t>, προστατευόμενη επίσης από το κοινοτικό δίκαιο.</a:t>
            </a:r>
          </a:p>
          <a:p>
            <a:r>
              <a:rPr lang="el-GR" dirty="0" smtClean="0"/>
              <a:t>Περιορισμοί </a:t>
            </a:r>
            <a:r>
              <a:rPr lang="el-GR" dirty="0"/>
              <a:t>στη διαφήμιση ορίζονται ιδίως από την τριάδα φραγμών , των διατάξεων για τον αθέμιτο και τον ελεύθερο ανταγωνισμό και για την προστασία του καταναλωτή.</a:t>
            </a:r>
          </a:p>
          <a:p>
            <a:r>
              <a:rPr lang="el-GR" dirty="0" smtClean="0"/>
              <a:t>Η </a:t>
            </a:r>
            <a:r>
              <a:rPr lang="el-GR" dirty="0"/>
              <a:t>διαφήμιση, δηλαδή ο εγκωμιασμός και η προβολή μ' έμφαση των προϊόντων ή των </a:t>
            </a:r>
            <a:r>
              <a:rPr lang="el-GR" dirty="0" smtClean="0"/>
              <a:t>υπηρεσιών </a:t>
            </a:r>
            <a:r>
              <a:rPr lang="el-GR" dirty="0"/>
              <a:t>που παράγονται ή πουλιούνται από επιχείρηση βιομηχανική ή εμπορική, μέσα σ' ένα </a:t>
            </a:r>
            <a:r>
              <a:rPr lang="el-GR" dirty="0" smtClean="0"/>
              <a:t>καθεστώς </a:t>
            </a:r>
            <a:r>
              <a:rPr lang="el-GR" dirty="0"/>
              <a:t>ελεύθερης οικονομίας, είναι θεμιτή μέθοδος  και πρέπει να εφαρμόζει τις αρχές της </a:t>
            </a:r>
            <a:r>
              <a:rPr lang="el-GR" dirty="0" smtClean="0"/>
              <a:t>αλήθειας  </a:t>
            </a:r>
            <a:r>
              <a:rPr lang="el-GR" dirty="0"/>
              <a:t>και της ουσιαστικότητας . </a:t>
            </a:r>
          </a:p>
        </p:txBody>
      </p:sp>
    </p:spTree>
    <p:extLst>
      <p:ext uri="{BB962C8B-B14F-4D97-AF65-F5344CB8AC3E}">
        <p14:creationId xmlns:p14="http://schemas.microsoft.com/office/powerpoint/2010/main" val="5580923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smtClean="0"/>
              <a:t>Η </a:t>
            </a:r>
            <a:r>
              <a:rPr lang="el-GR" dirty="0"/>
              <a:t>διαφήμιση γίνεται για προσέλκυση πελατείας . </a:t>
            </a:r>
          </a:p>
          <a:p>
            <a:r>
              <a:rPr lang="el-GR" dirty="0" smtClean="0"/>
              <a:t>Με </a:t>
            </a:r>
            <a:r>
              <a:rPr lang="el-GR" dirty="0"/>
              <a:t>την προϋπόθεση ότι τα στοιχεία που ανακοινώνονται είναι αληθινά και </a:t>
            </a:r>
            <a:r>
              <a:rPr lang="el-GR" dirty="0" smtClean="0"/>
              <a:t>ανταποκρίνονται </a:t>
            </a:r>
            <a:r>
              <a:rPr lang="el-GR" dirty="0"/>
              <a:t>στα προϊόντα ή στις υπηρεσίες που διαφημίζονται, η διαφήμιση αποτελεί μέσο άσκησης </a:t>
            </a:r>
            <a:r>
              <a:rPr lang="el-GR" dirty="0" smtClean="0"/>
              <a:t>ανταγωνισμού </a:t>
            </a:r>
            <a:r>
              <a:rPr lang="el-GR" dirty="0"/>
              <a:t>, που ισχύει στο οικονομικό πεδίο . Όταν τα στοιχεία αυτά που αφορούν την επιχείρηση, τα προϊόντα ή το πρόσωπο του φορέα της επιχείρησης είναι ανακριβή, αποτελεί </a:t>
            </a:r>
            <a:r>
              <a:rPr lang="el-GR" dirty="0" smtClean="0"/>
              <a:t>πράξη </a:t>
            </a:r>
            <a:r>
              <a:rPr lang="el-GR" dirty="0"/>
              <a:t>αθέμιτη </a:t>
            </a:r>
            <a:r>
              <a:rPr lang="el-GR" dirty="0" smtClean="0"/>
              <a:t>.</a:t>
            </a:r>
          </a:p>
          <a:p>
            <a:r>
              <a:rPr lang="el-GR" dirty="0" smtClean="0"/>
              <a:t>Εφόσον </a:t>
            </a:r>
            <a:r>
              <a:rPr lang="el-GR" dirty="0"/>
              <a:t>η διαφημιστική προβολή δεν γίνεται κατ' αντικειμενικό τρόπο, με σύγκριση των ουσιωδών χαρακτηριστικών των υπηρεσιών, που προσφέρουν οι ανταγωνίστριες επιχειρήσεις , </a:t>
            </a:r>
            <a:r>
              <a:rPr lang="el-GR" dirty="0" err="1"/>
              <a:t>αλλ</a:t>
            </a:r>
            <a:r>
              <a:rPr lang="el-GR" dirty="0"/>
              <a:t>' επιδιώκεται κατά κύριο λόγο να επωφεληθεί η προβαλλόμενη επιχείρηση με τελικό στόχο να σφετεριστεί μέρος της πελατείας τους, η συμπεριφορά αυτή υπερβαίνει προφανώς τα όρια, που επιβάλλονται από τα χρηστά συναλλακτικά ήθη και έρχεται σε αντίθεση μ' αυτά, και </a:t>
            </a:r>
            <a:r>
              <a:rPr lang="el-GR" dirty="0" err="1" smtClean="0"/>
              <a:t>χαραχτηρίζεται</a:t>
            </a:r>
            <a:r>
              <a:rPr lang="el-GR" dirty="0" smtClean="0"/>
              <a:t> </a:t>
            </a:r>
            <a:r>
              <a:rPr lang="el-GR" dirty="0"/>
              <a:t>ως πράξη αθέμιτου ανταγωνισμού .</a:t>
            </a:r>
          </a:p>
          <a:p>
            <a:endParaRPr lang="el-GR" dirty="0"/>
          </a:p>
          <a:p>
            <a:endParaRPr lang="el-GR" dirty="0"/>
          </a:p>
        </p:txBody>
      </p:sp>
    </p:spTree>
    <p:extLst>
      <p:ext uri="{BB962C8B-B14F-4D97-AF65-F5344CB8AC3E}">
        <p14:creationId xmlns:p14="http://schemas.microsoft.com/office/powerpoint/2010/main" val="1879458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Εξαναγκασμός </a:t>
            </a:r>
          </a:p>
        </p:txBody>
      </p:sp>
      <p:sp>
        <p:nvSpPr>
          <p:cNvPr id="3" name="Θέση περιεχομένου 2"/>
          <p:cNvSpPr>
            <a:spLocks noGrp="1"/>
          </p:cNvSpPr>
          <p:nvPr>
            <p:ph idx="1"/>
          </p:nvPr>
        </p:nvSpPr>
        <p:spPr/>
        <p:txBody>
          <a:bodyPr>
            <a:normAutofit/>
          </a:bodyPr>
          <a:lstStyle/>
          <a:p>
            <a:endParaRPr lang="el-GR" b="1" dirty="0"/>
          </a:p>
          <a:p>
            <a:pPr lvl="1"/>
            <a:r>
              <a:rPr lang="el-GR" dirty="0" smtClean="0"/>
              <a:t>μπορεί </a:t>
            </a:r>
            <a:r>
              <a:rPr lang="el-GR" dirty="0"/>
              <a:t>να είναι φυσικός ή / και </a:t>
            </a:r>
            <a:r>
              <a:rPr lang="el-GR" dirty="0" smtClean="0"/>
              <a:t>ψυχολογικός</a:t>
            </a:r>
          </a:p>
          <a:p>
            <a:pPr lvl="1"/>
            <a:r>
              <a:rPr lang="el-GR" dirty="0" smtClean="0"/>
              <a:t>φυσικός </a:t>
            </a:r>
            <a:r>
              <a:rPr lang="el-GR" dirty="0"/>
              <a:t>εξαναγκασμός είναι αθέμιτη ανταγωνιστική πράξη, εφόσον ο πελάτης εξαναγκάζεται  να συνάψει κάποια </a:t>
            </a:r>
            <a:r>
              <a:rPr lang="el-GR" dirty="0" smtClean="0"/>
              <a:t>σύμβαση</a:t>
            </a:r>
          </a:p>
          <a:p>
            <a:pPr lvl="1"/>
            <a:r>
              <a:rPr lang="el-GR" dirty="0" smtClean="0"/>
              <a:t>ο </a:t>
            </a:r>
            <a:r>
              <a:rPr lang="el-GR" dirty="0"/>
              <a:t>ψυχολογικός εξαναγκασμός είναι αθέμιτος. Γιατί είναι μέθοδος που εξαναγκάζει τον </a:t>
            </a:r>
            <a:r>
              <a:rPr lang="el-GR" dirty="0" smtClean="0"/>
              <a:t>πελάτη </a:t>
            </a:r>
            <a:r>
              <a:rPr lang="el-GR" dirty="0"/>
              <a:t>να ενεργήσει αντίθετα με τη βούλησή του, διαταράζοντας την κρίση του με μέσα που δεν έχουν σχέση με την ποιότητα, την τιμή και τις υπόλοιπες ιδιότητες των εμπορευμάτων που προσφέρονται, όπως π.χ. με την απειλή κακών ή τη συνεχή ενόχληση κ.λπ., που εξαναγκάζουν τον πελάτη να οδηγηθεί στο κατάστημα και να συνάψει τη σύμβαση</a:t>
            </a:r>
          </a:p>
          <a:p>
            <a:endParaRPr lang="el-GR" dirty="0"/>
          </a:p>
        </p:txBody>
      </p:sp>
    </p:spTree>
    <p:extLst>
      <p:ext uri="{BB962C8B-B14F-4D97-AF65-F5344CB8AC3E}">
        <p14:creationId xmlns:p14="http://schemas.microsoft.com/office/powerpoint/2010/main" val="18115218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l-GR" dirty="0" smtClean="0"/>
              <a:t>Η </a:t>
            </a:r>
            <a:r>
              <a:rPr lang="el-GR" dirty="0"/>
              <a:t>διαφήμιση, για να συνιστά πράξη αθέμιτου ανταγωνισμού , δεν αρκεί να είναι </a:t>
            </a:r>
            <a:r>
              <a:rPr lang="el-GR" dirty="0" smtClean="0"/>
              <a:t>αναληθής</a:t>
            </a:r>
            <a:r>
              <a:rPr lang="el-GR" dirty="0"/>
              <a:t>, αλλά πρέπει να είναι και ικανή να δημιουργήσει παραπλανητική εντύπωση ιδιαίτερα ευνοϊκής προσφοράς . </a:t>
            </a:r>
          </a:p>
          <a:p>
            <a:r>
              <a:rPr lang="el-GR" dirty="0" smtClean="0"/>
              <a:t>Ειδικά </a:t>
            </a:r>
            <a:r>
              <a:rPr lang="el-GR" dirty="0"/>
              <a:t>όσον αφορά τη διαφήμιση στο διαδίκτυο (</a:t>
            </a:r>
            <a:r>
              <a:rPr lang="el-GR" dirty="0" err="1"/>
              <a:t>internet</a:t>
            </a:r>
            <a:r>
              <a:rPr lang="el-GR" dirty="0"/>
              <a:t>)  πρέπει να επισημανθεί ότι αυτή δεν διαρκεί μόνο λίγα δευτερόλεπτα , όπως λ.χ. οι ραδιοτηλεοπτικές, </a:t>
            </a:r>
            <a:r>
              <a:rPr lang="el-GR" dirty="0" err="1"/>
              <a:t>αλλ</a:t>
            </a:r>
            <a:r>
              <a:rPr lang="el-GR" dirty="0"/>
              <a:t>' όση ώρα ο χρήστης παραμένει συνδεμένος . </a:t>
            </a:r>
          </a:p>
          <a:p>
            <a:r>
              <a:rPr lang="el-GR" dirty="0"/>
              <a:t>Ταυτόχρονα, υπάρχει η δυνατότητα εμπλουτισμού του διαφημιστικού μηνύματος  με βίντεο έτσι ώστε να παρέχονται ακόμη περισσότερες πληροφορίες , με ακόμη ευκολότερη </a:t>
            </a:r>
            <a:r>
              <a:rPr lang="el-GR" dirty="0" smtClean="0"/>
              <a:t>προσβασιμότητα  </a:t>
            </a:r>
            <a:r>
              <a:rPr lang="el-GR" dirty="0"/>
              <a:t>σχετικά με την πωλούμενη υπηρεσία ή το πωλούμενο προϊόν </a:t>
            </a:r>
            <a:r>
              <a:rPr lang="el-GR" dirty="0" smtClean="0"/>
              <a:t>.</a:t>
            </a:r>
            <a:endParaRPr lang="el-GR" dirty="0"/>
          </a:p>
        </p:txBody>
      </p:sp>
    </p:spTree>
    <p:extLst>
      <p:ext uri="{BB962C8B-B14F-4D97-AF65-F5344CB8AC3E}">
        <p14:creationId xmlns:p14="http://schemas.microsoft.com/office/powerpoint/2010/main" val="4888684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διαφήμιση στο διαδίκτυο </a:t>
            </a:r>
            <a:r>
              <a:rPr lang="el-GR" dirty="0" smtClean="0"/>
              <a:t> </a:t>
            </a:r>
            <a:r>
              <a:rPr lang="el-GR" dirty="0"/>
              <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smtClean="0"/>
              <a:t>Ελκυστικό κανάλι προβολής </a:t>
            </a:r>
          </a:p>
          <a:p>
            <a:r>
              <a:rPr lang="el-GR" dirty="0" smtClean="0"/>
              <a:t>πραγματοποιείται </a:t>
            </a:r>
            <a:r>
              <a:rPr lang="el-GR" dirty="0"/>
              <a:t>συνήθως είτε στην ιστοσελίδα  του προμηθευτή με την μορφή </a:t>
            </a:r>
            <a:endParaRPr lang="el-GR" dirty="0" smtClean="0"/>
          </a:p>
          <a:p>
            <a:r>
              <a:rPr lang="el-GR" dirty="0" smtClean="0"/>
              <a:t>ενός </a:t>
            </a:r>
            <a:r>
              <a:rPr lang="el-GR" dirty="0"/>
              <a:t>πλαισίου-διαφημιστικής πινακίδας , ενός αιφνιδίως αναδυομένου παραθύρου  μιας χορηγίας </a:t>
            </a:r>
            <a:endParaRPr lang="el-GR" dirty="0" smtClean="0"/>
          </a:p>
          <a:p>
            <a:r>
              <a:rPr lang="el-GR" dirty="0" smtClean="0"/>
              <a:t>μ' </a:t>
            </a:r>
            <a:r>
              <a:rPr lang="el-GR" dirty="0"/>
              <a:t>ένα προσωπικό ηλεκτρονικό ταχυδρομείο , στα πλαίσια άμεσης διαφήμισης. </a:t>
            </a:r>
            <a:endParaRPr lang="el-GR" dirty="0" smtClean="0"/>
          </a:p>
          <a:p>
            <a:r>
              <a:rPr lang="el-GR" dirty="0" smtClean="0"/>
              <a:t>δίνει </a:t>
            </a:r>
            <a:r>
              <a:rPr lang="el-GR" dirty="0"/>
              <a:t>νέα διάσταση στην επικοινωνία απέναντι στην κλασική (παραδοσιακή)  </a:t>
            </a:r>
            <a:endParaRPr lang="el-GR" dirty="0" smtClean="0"/>
          </a:p>
          <a:p>
            <a:r>
              <a:rPr lang="el-GR" dirty="0" smtClean="0"/>
              <a:t>παρέχει </a:t>
            </a:r>
            <a:r>
              <a:rPr lang="el-GR" dirty="0"/>
              <a:t>στην </a:t>
            </a:r>
            <a:r>
              <a:rPr lang="el-GR" dirty="0" smtClean="0"/>
              <a:t>επιχείρηση </a:t>
            </a:r>
            <a:r>
              <a:rPr lang="el-GR" dirty="0"/>
              <a:t>νέες επικοινωνιακές μορφές με πελάτες υπάρχοντες και δυνάμει , γεγονός αναμφισβήτητα σημαντικό </a:t>
            </a:r>
            <a:r>
              <a:rPr lang="el-GR" dirty="0" smtClean="0"/>
              <a:t>.</a:t>
            </a:r>
            <a:endParaRPr lang="el-GR" dirty="0"/>
          </a:p>
        </p:txBody>
      </p:sp>
    </p:spTree>
    <p:extLst>
      <p:ext uri="{BB962C8B-B14F-4D97-AF65-F5344CB8AC3E}">
        <p14:creationId xmlns:p14="http://schemas.microsoft.com/office/powerpoint/2010/main" val="36703306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Επιθετικές μέθοδοι επικοινωνίας</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Στα </a:t>
            </a:r>
            <a:r>
              <a:rPr lang="el-GR" dirty="0"/>
              <a:t>πλαίσια του συνεχώς εντεινόμενου ανταγωνισμού στο διαδίκτυο χρησιμοποιούνται ολοένα και περισσότερο επιθετικές μέθοδοι επικοινωνίας, αμφίβολης νομιμότητας από την άποψη του δικαίου της διανοητικής ιδιοκτησίας, όπως </a:t>
            </a:r>
            <a:endParaRPr lang="el-GR" dirty="0" smtClean="0"/>
          </a:p>
          <a:p>
            <a:pPr lvl="1"/>
            <a:r>
              <a:rPr lang="el-GR" dirty="0" smtClean="0"/>
              <a:t>ο </a:t>
            </a:r>
            <a:r>
              <a:rPr lang="el-GR" dirty="0"/>
              <a:t>απώτερος σύνδεσμος , που επιτρέπει τη μετάβαση σε ιστοσελίδες μόνο του </a:t>
            </a:r>
            <a:r>
              <a:rPr lang="el-GR" dirty="0" smtClean="0"/>
              <a:t>διαφημιζόμενου</a:t>
            </a:r>
            <a:r>
              <a:rPr lang="el-GR" dirty="0"/>
              <a:t>, υπερπηδώντας εκείνες των ανταγωνιστών του. Η ενέργεια αυτή εμπεριέχει στοιχεία αθέμιτου παρεμποδιστικού ανταγωνισμού . Η χρήση των "ενσωματωμένων συνδέσμων" και "</a:t>
            </a:r>
            <a:r>
              <a:rPr lang="el-GR" dirty="0" smtClean="0"/>
              <a:t>πλαισίων</a:t>
            </a:r>
            <a:r>
              <a:rPr lang="el-GR" dirty="0"/>
              <a:t>"  δημιουργεί σύγχυση στους χρήστες όσον αφορά την ταυτότητα του δημιουργού του </a:t>
            </a:r>
            <a:r>
              <a:rPr lang="el-GR" dirty="0" smtClean="0"/>
              <a:t>σχετικού </a:t>
            </a:r>
            <a:r>
              <a:rPr lang="el-GR" dirty="0"/>
              <a:t>περιεχομένου, δημιουργώντας προβλήματα σε σχέση με το δίκαιο των διακριτικών </a:t>
            </a:r>
            <a:r>
              <a:rPr lang="el-GR" dirty="0" smtClean="0"/>
              <a:t>γνωρισμάτων </a:t>
            </a:r>
            <a:r>
              <a:rPr lang="el-GR" dirty="0"/>
              <a:t>, παραπλανώντας παράλληλα και τους χρήστες καταναλωτές .</a:t>
            </a:r>
          </a:p>
          <a:p>
            <a:pPr lvl="1"/>
            <a:r>
              <a:rPr lang="el-GR" dirty="0" smtClean="0"/>
              <a:t>τα </a:t>
            </a:r>
            <a:r>
              <a:rPr lang="el-GR" dirty="0"/>
              <a:t>"</a:t>
            </a:r>
            <a:r>
              <a:rPr lang="el-GR" dirty="0" err="1"/>
              <a:t>pop</a:t>
            </a:r>
            <a:r>
              <a:rPr lang="el-GR" dirty="0"/>
              <a:t>-</a:t>
            </a:r>
            <a:r>
              <a:rPr lang="el-GR" dirty="0" err="1"/>
              <a:t>ups</a:t>
            </a:r>
            <a:r>
              <a:rPr lang="el-GR" dirty="0"/>
              <a:t>", που εμφανίζονται αυτόματα στην οθόνη όταν ο χρήστης του διαδικτύου κάνει κλικ σ' έναν </a:t>
            </a:r>
            <a:r>
              <a:rPr lang="el-GR" dirty="0" err="1"/>
              <a:t>υπερσύνδεσμο</a:t>
            </a:r>
            <a:r>
              <a:rPr lang="el-GR" dirty="0"/>
              <a:t> . Πολλές φορές, εκτός από εξαιρετικά ενοχλητικά παίρνουν και μια ιδιαίτερα επιθετική μορφή, καθώς δεν σταματούν να επανεμφανίζονται στην οθόνη του Η/Υ, παρά μόνο αν ο χρήστης "υποκύψει" και κάνει κλικ πάνω σ' αυτά, ώστε να οδηγηθεί στην ιστοσελίδα αυτού που διαφημίζεται .</a:t>
            </a:r>
          </a:p>
          <a:p>
            <a:endParaRPr lang="el-GR" dirty="0"/>
          </a:p>
        </p:txBody>
      </p:sp>
    </p:spTree>
    <p:extLst>
      <p:ext uri="{BB962C8B-B14F-4D97-AF65-F5344CB8AC3E}">
        <p14:creationId xmlns:p14="http://schemas.microsoft.com/office/powerpoint/2010/main" val="40458010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Αυτόκλητη επικοινωνία </a:t>
            </a:r>
            <a:br>
              <a:rPr lang="el-GR" dirty="0"/>
            </a:b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Η </a:t>
            </a:r>
            <a:r>
              <a:rPr lang="el-GR" dirty="0"/>
              <a:t>μετάδοση διαφημιστικού μηνύματος απευθείας στον καταναλωτή μέσω τηλεφώνου, </a:t>
            </a:r>
            <a:r>
              <a:rPr lang="el-GR" dirty="0" smtClean="0"/>
              <a:t>τηλεομοιοτυπίας </a:t>
            </a:r>
            <a:r>
              <a:rPr lang="el-GR" dirty="0"/>
              <a:t>(φαξ), ηλεκτρονικού ταχυδρομείου, αυτόματης κλήσης ή άλλου ηλεκτρονικού </a:t>
            </a:r>
            <a:r>
              <a:rPr lang="el-GR" dirty="0" smtClean="0"/>
              <a:t>μέσου </a:t>
            </a:r>
            <a:r>
              <a:rPr lang="el-GR" dirty="0"/>
              <a:t>επικοινωνίας επιτρέπεται (μόνο εφόσον τηρούνται οι όροι και οι προϋποθέσεις της </a:t>
            </a:r>
            <a:r>
              <a:rPr lang="el-GR" dirty="0" smtClean="0"/>
              <a:t>νομοθεσίας </a:t>
            </a:r>
            <a:r>
              <a:rPr lang="el-GR" dirty="0"/>
              <a:t>- άρθρ. 11 ν. 3471/2006) . </a:t>
            </a:r>
          </a:p>
          <a:p>
            <a:r>
              <a:rPr lang="el-GR" dirty="0"/>
              <a:t>Ειδικότερα, γίνεται αναφορά στις λεγόμενες μη ζητηθείσες επικοινωνίες με σκοπό την άμεση προώθηση προϊόντων ή υπηρεσιών ή τη διαφήμιση. Οι σχετικές προστατευτικές ρυθμίσεις  ρητά πλέον αναφέρονται και στις περιπτώσεις χρήσης του ηλεκτρονικού ταχυδρομείου. Προϋπόθεση νομιμότητας κάθε τέτοιας επικοινωνίας είναι η προηγούμενη ειδική και ρητή συγκατάθεση του συνδρομητή . </a:t>
            </a:r>
          </a:p>
          <a:p>
            <a:r>
              <a:rPr lang="el-GR" dirty="0"/>
              <a:t>Δηλαδή η συναίνεση πρέπει να είναι ρητή και όχι να συνάγεται από τις περιστάσεις, επειδή λ.χ. ο διαφημιζόμενος γνώριζε τον καταναλωτή από προηγούμενη συναλλαγή </a:t>
            </a:r>
            <a:r>
              <a:rPr lang="el-GR" dirty="0" smtClean="0"/>
              <a:t>.</a:t>
            </a:r>
            <a:endParaRPr lang="el-GR" dirty="0"/>
          </a:p>
        </p:txBody>
      </p:sp>
    </p:spTree>
    <p:extLst>
      <p:ext uri="{BB962C8B-B14F-4D97-AF65-F5344CB8AC3E}">
        <p14:creationId xmlns:p14="http://schemas.microsoft.com/office/powerpoint/2010/main" val="24578768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a:t>Δεν επιτρέπονται γενικά οι μη ζητηθείσες επικοινωνίες αν ο συνδρομητής έχει δηλώσει προς το φορέα παροχής δημόσιων υπηρεσιών ηλεκτρονικών επικοινωνιών ότι δεν επιθυμεί γενικά να γίνεται αποδέκτης τέτοιας επικοινωνίας, ακόμη και αν δεν περιέχεται στο αντίστοιχο μητρώο. Ο φορέας υποχρεούται να καταχωρίζει δωρεάν τις δηλώσεις σε ειδικό κατάλογο είναι στη διάθεση κάθε ενδιαφερομένου . </a:t>
            </a:r>
            <a:endParaRPr lang="el-GR" dirty="0" smtClean="0"/>
          </a:p>
          <a:p>
            <a:r>
              <a:rPr lang="el-GR" dirty="0"/>
              <a:t>Αντίστοιχη υποχρέωση έχουν και οι φορείς παροχής υπηρεσιών που αναλαμβάνουν </a:t>
            </a:r>
            <a:r>
              <a:rPr lang="el-GR" dirty="0" smtClean="0"/>
              <a:t>δραστηριότητες </a:t>
            </a:r>
            <a:r>
              <a:rPr lang="el-GR" dirty="0"/>
              <a:t>μη ζητηθείσας εμπορικής επικοινωνίας μέσω ηλεκτρονικού ταχυδρομείου, που </a:t>
            </a:r>
            <a:r>
              <a:rPr lang="el-GR" dirty="0" smtClean="0"/>
              <a:t>αποτελεί </a:t>
            </a:r>
            <a:r>
              <a:rPr lang="el-GR" dirty="0"/>
              <a:t>προσαρμογή της ελληνικής νομοθεσίας στην Οδηγία για το ηλεκτρονικό εμπόριο . </a:t>
            </a:r>
          </a:p>
          <a:p>
            <a:r>
              <a:rPr lang="el-GR" dirty="0"/>
              <a:t>Τα στοιχεία επαφής ηλεκτρονικού ταχυδρομείου που αποκτήθηκαν νόμιμα, στο πλαίσιο της πώλησης προϊόντων ή υπηρεσιών ή άλλης συναλλαγής, μπορούν να χρησιμοποιούνται για την απευθείας προώθηση παρόμοιων προϊόντων ή υπηρεσιών του προμηθευτή ή για την εξυπηρέτηση παρόμοιων σκοπών, ακόμη και όταν ο αποδέκτης του μηνύματος δεν έχει δώσει εκ των προτέρων τη συγκατάθεσή του, με την προϋπόθεση ότι του παρέχεται κατά τρόπο σαφή και ευδιάκριτο η δυνατότητα ν' αντιτάσσεται, με εύκολο τρόπο και δωρεάν, στη συλλογή και χρησιμοποίηση των ηλεκτρονικών του στοιχείων, και αυτό σε κάθε μήνυμα σε περίπτωση που ο χρήστης αρχικά δεν είχε διαφωνήσει σε αυτή τη χρήση . </a:t>
            </a:r>
          </a:p>
        </p:txBody>
      </p:sp>
    </p:spTree>
    <p:extLst>
      <p:ext uri="{BB962C8B-B14F-4D97-AF65-F5344CB8AC3E}">
        <p14:creationId xmlns:p14="http://schemas.microsoft.com/office/powerpoint/2010/main" val="40559983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Ηλεκτρονικά σημεία επαφής</a:t>
            </a:r>
            <a:endParaRPr lang="el-GR" dirty="0"/>
          </a:p>
        </p:txBody>
      </p:sp>
      <p:sp>
        <p:nvSpPr>
          <p:cNvPr id="3" name="Θέση περιεχομένου 2"/>
          <p:cNvSpPr>
            <a:spLocks noGrp="1"/>
          </p:cNvSpPr>
          <p:nvPr>
            <p:ph idx="1"/>
          </p:nvPr>
        </p:nvSpPr>
        <p:spPr/>
        <p:txBody>
          <a:bodyPr>
            <a:normAutofit/>
          </a:bodyPr>
          <a:lstStyle/>
          <a:p>
            <a:r>
              <a:rPr lang="el-GR" dirty="0" smtClean="0"/>
              <a:t>Ως </a:t>
            </a:r>
            <a:r>
              <a:rPr lang="el-GR" dirty="0"/>
              <a:t>ηλεκτρονικά σημεία επαφής εκτός από τα μηνύματα του ηλεκτρονικού ταχυδρομείου, θεωρούνται και τα SMS  και τα MMS  και αντίστοιχης λειτουργίας μηνύματα.</a:t>
            </a:r>
          </a:p>
          <a:p>
            <a:r>
              <a:rPr lang="el-GR" dirty="0" smtClean="0"/>
              <a:t>Απαγορεύεται </a:t>
            </a:r>
            <a:r>
              <a:rPr lang="el-GR" dirty="0"/>
              <a:t>η αποστολή μηνυμάτων ηλεκτρονικού ταχυδρομείου, που έχουν σκοπό την άμεση εμπορική προώθηση προϊόντων και υπηρεσιών, όταν δεν αναφέρεται ευδιάκριτα και με σαφήνεια η ταυτότητα του αποστολέα ή του προσώπου προς όφελος του οποίου αποστέλλεται το μήνυμα, καθώς επίσης και η έγκυρη διεύθυνση στην οποία ο αποδέκτης του μηνύματος μπορεί να ζητεί τον τερματισμό της επικοινωνίας .</a:t>
            </a:r>
          </a:p>
          <a:p>
            <a:endParaRPr lang="el-GR" dirty="0"/>
          </a:p>
          <a:p>
            <a:endParaRPr lang="el-GR" dirty="0"/>
          </a:p>
        </p:txBody>
      </p:sp>
    </p:spTree>
    <p:extLst>
      <p:ext uri="{BB962C8B-B14F-4D97-AF65-F5344CB8AC3E}">
        <p14:creationId xmlns:p14="http://schemas.microsoft.com/office/powerpoint/2010/main" val="14187891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Έργω διαφήμιση</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είναι </a:t>
            </a:r>
            <a:r>
              <a:rPr lang="el-GR" dirty="0"/>
              <a:t>η διαφημιστική μέθοδος προσέλκυσης πελατείας με χρήση </a:t>
            </a:r>
            <a:r>
              <a:rPr lang="el-GR" dirty="0" smtClean="0"/>
              <a:t>πρόσθετων </a:t>
            </a:r>
            <a:r>
              <a:rPr lang="el-GR" dirty="0"/>
              <a:t>παροχών . </a:t>
            </a:r>
          </a:p>
          <a:p>
            <a:r>
              <a:rPr lang="el-GR" dirty="0" smtClean="0"/>
              <a:t>μέθοδος </a:t>
            </a:r>
            <a:r>
              <a:rPr lang="el-GR" dirty="0"/>
              <a:t>προβολής της ίδιας της διαφημιζόμενης επιχείρησης και όχι των </a:t>
            </a:r>
            <a:r>
              <a:rPr lang="el-GR" dirty="0" smtClean="0"/>
              <a:t>πρόσθετων </a:t>
            </a:r>
            <a:r>
              <a:rPr lang="el-GR" dirty="0"/>
              <a:t>παροχών που προσφέρονται. </a:t>
            </a:r>
          </a:p>
          <a:p>
            <a:r>
              <a:rPr lang="el-GR" dirty="0" smtClean="0"/>
              <a:t>η </a:t>
            </a:r>
            <a:r>
              <a:rPr lang="el-GR" dirty="0"/>
              <a:t>νομική αξιολόγηση αυτής της διαφημιστικής μεθόδου γίνεται βάσει συνολικής εκτίμησης των ειδικών συνθηκών και των ιδιαίτερων περιστάσεων που τη συνοδεύουν και μ' εφαρμογή της μεθόδου στάθμισης των συμφερόντων .</a:t>
            </a:r>
          </a:p>
          <a:p>
            <a:r>
              <a:rPr lang="el-GR" dirty="0" smtClean="0"/>
              <a:t>με </a:t>
            </a:r>
            <a:r>
              <a:rPr lang="el-GR" dirty="0"/>
              <a:t>δεδομένη και μη αμφισβητούμενη την αρχή της οικονομίας της αγοράς ότι ο </a:t>
            </a:r>
            <a:r>
              <a:rPr lang="el-GR" dirty="0" smtClean="0"/>
              <a:t>επηρεασμός </a:t>
            </a:r>
            <a:r>
              <a:rPr lang="el-GR" dirty="0"/>
              <a:t>του πελάτη και η προσέλκυσή του είτε για δημιουργία νέων πελατών είτε με απόσπαση από άλλους ανταγωνιστές ανήκει στην ουσία του ανταγωνισμού αφενός, και της νομικής αρχής για την αποδοχή της νομιμότητας της πράξης αυτής μόνο εφόσον γίνεται με θεμιτά μέσα, ο </a:t>
            </a:r>
            <a:r>
              <a:rPr lang="el-GR" dirty="0" smtClean="0"/>
              <a:t>νομοθέτης </a:t>
            </a:r>
            <a:r>
              <a:rPr lang="el-GR" dirty="0"/>
              <a:t>περιόρισε αυστηρά την εφαρμογή της γενικής ρήτρας μόνο στις πράξεις που γίνονται "προς το σκοπό ανταγωνισμού". </a:t>
            </a:r>
          </a:p>
          <a:p>
            <a:endParaRPr lang="el-GR" dirty="0"/>
          </a:p>
        </p:txBody>
      </p:sp>
    </p:spTree>
    <p:extLst>
      <p:ext uri="{BB962C8B-B14F-4D97-AF65-F5344CB8AC3E}">
        <p14:creationId xmlns:p14="http://schemas.microsoft.com/office/powerpoint/2010/main" val="4850664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smtClean="0"/>
              <a:t>Αυτή </a:t>
            </a:r>
            <a:r>
              <a:rPr lang="el-GR" dirty="0"/>
              <a:t>η ουσιώδης πρόσθετη προϋπόθεση αναλύεται στη συνδρομή των ακόλουθων </a:t>
            </a:r>
            <a:r>
              <a:rPr lang="el-GR" dirty="0" smtClean="0"/>
              <a:t>στοιχείων </a:t>
            </a:r>
            <a:r>
              <a:rPr lang="el-GR" dirty="0"/>
              <a:t>: </a:t>
            </a:r>
          </a:p>
          <a:p>
            <a:pPr lvl="1"/>
            <a:r>
              <a:rPr lang="el-GR" dirty="0" smtClean="0"/>
              <a:t>της </a:t>
            </a:r>
            <a:r>
              <a:rPr lang="el-GR" dirty="0"/>
              <a:t>"ανταγωνιστικής σχέσης" μεταξύ εκείνου που ενεργεί την πράξη και των ανταγωνιστών του με την έννοια ότι μεταξύ των 2 ανταγωνιζόμενων επιχειρήσεων υπάρχει "συγκεκριμένη </a:t>
            </a:r>
            <a:r>
              <a:rPr lang="el-GR" dirty="0" smtClean="0"/>
              <a:t>ανταγωνιστική </a:t>
            </a:r>
            <a:r>
              <a:rPr lang="el-GR" dirty="0"/>
              <a:t>σχέση" , απευθύνονται δηλαδή στον ίδιο ή συγγενή πελατειακό κύκλο έτσι ώστε ο πελάτης της μιας επιχείρησης να μπορεί να μετακινείται στην άλλη και αντίστροφα, σα να υπάρχει σχέση εναλλαγής και </a:t>
            </a:r>
          </a:p>
          <a:p>
            <a:pPr lvl="1"/>
            <a:r>
              <a:rPr lang="el-GR" dirty="0" smtClean="0"/>
              <a:t>της </a:t>
            </a:r>
            <a:r>
              <a:rPr lang="el-GR" dirty="0"/>
              <a:t>"ανταγωνιστικής πρόθεσης" εκείνου που επιχειρεί την ανταγωνιστική πράξη να ενισχύει τις πελατειακές του σχέσεις σε βάρος της πελατείας του άλλου ανταγωνιστή .</a:t>
            </a:r>
          </a:p>
          <a:p>
            <a:endParaRPr lang="el-GR" dirty="0"/>
          </a:p>
        </p:txBody>
      </p:sp>
    </p:spTree>
    <p:extLst>
      <p:ext uri="{BB962C8B-B14F-4D97-AF65-F5344CB8AC3E}">
        <p14:creationId xmlns:p14="http://schemas.microsoft.com/office/powerpoint/2010/main" val="39879968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Πρόσθετες παροχές</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smtClean="0"/>
              <a:t>Η </a:t>
            </a:r>
            <a:r>
              <a:rPr lang="el-GR" dirty="0"/>
              <a:t>ανταγωνιστική πράξη των "πρόσθετων παροχών" δεν είναι αθέμιτη καθαυτή και </a:t>
            </a:r>
            <a:r>
              <a:rPr lang="el-GR" dirty="0" smtClean="0"/>
              <a:t>καταρχήν </a:t>
            </a:r>
            <a:r>
              <a:rPr lang="el-GR" dirty="0"/>
              <a:t>επιτρέπεται . </a:t>
            </a:r>
          </a:p>
          <a:p>
            <a:r>
              <a:rPr lang="el-GR" dirty="0" smtClean="0"/>
              <a:t>Οι </a:t>
            </a:r>
            <a:r>
              <a:rPr lang="el-GR" dirty="0"/>
              <a:t>πρόσθετες παροχές τότε μόνο μπορούν να θεωρηθούν ανεπίτρεπτες ως αθέμιτες, όταν συντρέχουν ιδιαίτερες περιστάσεις που διαμορφώνουν το </a:t>
            </a:r>
            <a:r>
              <a:rPr lang="el-GR" dirty="0" err="1"/>
              <a:t>προσελκυστικό</a:t>
            </a:r>
            <a:r>
              <a:rPr lang="el-GR" dirty="0"/>
              <a:t> των παροχών αυτών </a:t>
            </a:r>
            <a:r>
              <a:rPr lang="el-GR" dirty="0" smtClean="0"/>
              <a:t>καθοριστικά </a:t>
            </a:r>
            <a:r>
              <a:rPr lang="el-GR" dirty="0"/>
              <a:t>για την απόφαση του πελάτη ν' αγοράσει το κύριο προϊόν για λόγους άσχετους μ' αυτό, εφόσον κινείται αποκλειστικά για να επωφεληθεί από την πρόσθετη παροχή . </a:t>
            </a:r>
            <a:endParaRPr lang="el-GR" dirty="0" smtClean="0"/>
          </a:p>
          <a:p>
            <a:r>
              <a:rPr lang="el-GR" dirty="0" smtClean="0"/>
              <a:t>Καθοριστικά </a:t>
            </a:r>
            <a:r>
              <a:rPr lang="el-GR" dirty="0" err="1"/>
              <a:t>προσελκυστική</a:t>
            </a:r>
            <a:r>
              <a:rPr lang="el-GR" dirty="0"/>
              <a:t> δύναμη μπορεί να έχει η πρόσθετη παροχή όταν είναι δυσανάλογα μεγάλη σε σχέση με το κύριο προϊόν  ή όταν συνίσταται σε αντικείμενο που δύσκολα μπορεί να εξευρεθεί ή όταν το αντικείμενο είναι απρόσιτο σε ομοειδείς  επιχειρήσεις . </a:t>
            </a:r>
          </a:p>
          <a:p>
            <a:r>
              <a:rPr lang="el-GR" dirty="0" smtClean="0"/>
              <a:t>Επειδή </a:t>
            </a:r>
            <a:r>
              <a:rPr lang="el-GR" dirty="0"/>
              <a:t>η πρόσθετη παροχή εμφανίζεται, άμεσα ή έμμεσα, σε σχέση παρεπόμενου προς το κύριο αγαθό, μόνο οι ιδιαίτερες περιστάσεις κάθε περίπτωσης μπορούν να προσδώσουν αθέμιτο (ή μη) χαρακτήρα στην πράξη.</a:t>
            </a:r>
          </a:p>
          <a:p>
            <a:endParaRPr lang="el-GR" dirty="0"/>
          </a:p>
        </p:txBody>
      </p:sp>
    </p:spTree>
    <p:extLst>
      <p:ext uri="{BB962C8B-B14F-4D97-AF65-F5344CB8AC3E}">
        <p14:creationId xmlns:p14="http://schemas.microsoft.com/office/powerpoint/2010/main" val="17347406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l-GR" dirty="0" smtClean="0"/>
              <a:t>Από </a:t>
            </a:r>
            <a:r>
              <a:rPr lang="el-GR" dirty="0"/>
              <a:t>άποψη προσέλκυσης πελατείας, η πρόσθετη παροχή  για να είναι αθέμιτη, πρέπει να συνιστά υπερβολικό δελεασμό για τους καταναλωτές ή να τους προκαλεί ψυχολογικό εξαναγκασμό αγοράς, που όχι απλά να επηρεάζει την αγοραστική πρόθεση του πελάτη -πράγμα που συνιστά θεμιτό σκοπό κάθε νόμιμης διαφήμισης- αλλά να προσβάλει ή ν' αποκλείει την ελευθερία επιλογής του πελάτη ως προς την αγορά του κύριου αγαθού λ.χ. της εφημερίδας, έτσι ώστε, ο πελάτης - </a:t>
            </a:r>
            <a:r>
              <a:rPr lang="el-GR" dirty="0" err="1" smtClean="0"/>
              <a:t>καταναναλωτής</a:t>
            </a:r>
            <a:r>
              <a:rPr lang="el-GR" dirty="0"/>
              <a:t>, λόγω ακριβώς της πρόσθετης παροχής, πρέπει να περιέλθει σε τέτοια κατάσταση ώστε να νοιώθει "εξαναγκασμένος" και ότι δεν έχει άλλη επιλογή παρά να προβεί στην αγορά της εφημερίδας για ν' αποκτήσει την πρόσθετη προσφορά .</a:t>
            </a:r>
          </a:p>
          <a:p>
            <a:endParaRPr lang="el-GR" dirty="0"/>
          </a:p>
        </p:txBody>
      </p:sp>
    </p:spTree>
    <p:extLst>
      <p:ext uri="{BB962C8B-B14F-4D97-AF65-F5344CB8AC3E}">
        <p14:creationId xmlns:p14="http://schemas.microsoft.com/office/powerpoint/2010/main" val="3913068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Επίμονη ενόχληση</a:t>
            </a:r>
            <a:br>
              <a:rPr lang="el-GR" dirty="0"/>
            </a:br>
            <a:endParaRPr lang="el-GR" dirty="0"/>
          </a:p>
        </p:txBody>
      </p:sp>
      <p:sp>
        <p:nvSpPr>
          <p:cNvPr id="3" name="Θέση περιεχομένου 2"/>
          <p:cNvSpPr>
            <a:spLocks noGrp="1"/>
          </p:cNvSpPr>
          <p:nvPr>
            <p:ph idx="1"/>
          </p:nvPr>
        </p:nvSpPr>
        <p:spPr/>
        <p:txBody>
          <a:bodyPr>
            <a:normAutofit fontScale="85000" lnSpcReduction="10000"/>
          </a:bodyPr>
          <a:lstStyle/>
          <a:p>
            <a:endParaRPr lang="el-GR" dirty="0"/>
          </a:p>
          <a:p>
            <a:pPr lvl="1"/>
            <a:r>
              <a:rPr lang="el-GR" dirty="0" smtClean="0"/>
              <a:t>ο </a:t>
            </a:r>
            <a:r>
              <a:rPr lang="el-GR" dirty="0"/>
              <a:t>πελάτης ωθείται να συνάψει μια σύμβαση όχι επειδή τα εμπορεύματα είναι καλύτερης ποιότητας ή έχουν </a:t>
            </a:r>
            <a:r>
              <a:rPr lang="el-GR" dirty="0" err="1"/>
              <a:t>συμφερότερη</a:t>
            </a:r>
            <a:r>
              <a:rPr lang="el-GR" dirty="0"/>
              <a:t> τιμή, αλλά μόνο και μόνο για ν' </a:t>
            </a:r>
            <a:r>
              <a:rPr lang="el-GR" dirty="0" smtClean="0"/>
              <a:t>απαλλαγεί </a:t>
            </a:r>
            <a:r>
              <a:rPr lang="el-GR" dirty="0"/>
              <a:t>από την ενόχληση που γίνεται διαμέσου μιας προσφοράς ή διαφήμισης  κ.λπ. </a:t>
            </a:r>
            <a:endParaRPr lang="el-GR" dirty="0" smtClean="0"/>
          </a:p>
          <a:p>
            <a:pPr lvl="1"/>
            <a:r>
              <a:rPr lang="el-GR" dirty="0" smtClean="0"/>
              <a:t>είναι </a:t>
            </a:r>
            <a:r>
              <a:rPr lang="el-GR" dirty="0"/>
              <a:t>η παρενόχληση στο δρόμο ή σε άλλους δημόσιους χώρους . </a:t>
            </a:r>
          </a:p>
          <a:p>
            <a:pPr lvl="1"/>
            <a:r>
              <a:rPr lang="el-GR" dirty="0" smtClean="0"/>
              <a:t>είναι </a:t>
            </a:r>
            <a:r>
              <a:rPr lang="el-GR" dirty="0"/>
              <a:t>η αποστολή εμπορευμάτων που δεν έχουν </a:t>
            </a:r>
            <a:r>
              <a:rPr lang="el-GR" dirty="0" smtClean="0"/>
              <a:t>παραγγελθεί</a:t>
            </a:r>
            <a:r>
              <a:rPr lang="el-GR" dirty="0"/>
              <a:t>. Συνήθως, χρησιμοποιείται η προτροπή "αν δεν τα θέλετε επιστρέψτε </a:t>
            </a:r>
            <a:r>
              <a:rPr lang="el-GR" dirty="0" smtClean="0"/>
              <a:t>τα«</a:t>
            </a:r>
          </a:p>
          <a:p>
            <a:pPr lvl="1"/>
            <a:r>
              <a:rPr lang="el-GR" dirty="0" smtClean="0"/>
              <a:t>το </a:t>
            </a:r>
            <a:r>
              <a:rPr lang="el-GR" dirty="0"/>
              <a:t>ίδιο ισχύει και με την τηλεφωνική προσφορά, όταν ο πελάτης δέχεται να αγοράσει το </a:t>
            </a:r>
            <a:r>
              <a:rPr lang="el-GR" dirty="0" err="1"/>
              <a:t>προσφε</a:t>
            </a:r>
            <a:r>
              <a:rPr lang="el-GR" dirty="0"/>
              <a:t>-</a:t>
            </a:r>
            <a:r>
              <a:rPr lang="el-GR" dirty="0" err="1"/>
              <a:t>ρόμενο</a:t>
            </a:r>
            <a:r>
              <a:rPr lang="el-GR" dirty="0"/>
              <a:t> είδος για ν' απαλλαγεί από τα επίμονα, επανειλημμένα και ενοχλητικά </a:t>
            </a:r>
            <a:r>
              <a:rPr lang="el-GR" dirty="0" smtClean="0"/>
              <a:t>τηλεφωνήματα.</a:t>
            </a:r>
          </a:p>
          <a:p>
            <a:pPr lvl="1"/>
            <a:r>
              <a:rPr lang="el-GR" dirty="0" smtClean="0"/>
              <a:t>η μετάδοση </a:t>
            </a:r>
            <a:r>
              <a:rPr lang="el-GR" dirty="0"/>
              <a:t>διαφημιστικού μηνύματος απευθείας στον καταναλωτή μέσω τηλεφώνου, </a:t>
            </a:r>
            <a:r>
              <a:rPr lang="el-GR" dirty="0" smtClean="0"/>
              <a:t>τηλεομοιοτυπίας </a:t>
            </a:r>
            <a:r>
              <a:rPr lang="el-GR" dirty="0"/>
              <a:t>(φαξ), ηλεκτρονικού ταχυδρομείου, αυτόματης κλήσης ή άλλου ηλεκτρονικού μέσου </a:t>
            </a:r>
            <a:r>
              <a:rPr lang="el-GR" dirty="0" smtClean="0"/>
              <a:t>επικοινωνίας  </a:t>
            </a:r>
            <a:r>
              <a:rPr lang="el-GR" dirty="0"/>
              <a:t>επιτρέπεται μόνο αν συναινεί ρητά ο καταναλωτής . </a:t>
            </a:r>
          </a:p>
          <a:p>
            <a:r>
              <a:rPr lang="el-GR" dirty="0"/>
              <a:t>Δηλαδή η συναίνεση πρέπει να είναι ρητή και όχι να συνάγεται από τις περιστάσεις, επειδή λ.χ. ο </a:t>
            </a:r>
            <a:r>
              <a:rPr lang="el-GR" dirty="0" smtClean="0"/>
              <a:t>διαφημιζόμενος </a:t>
            </a:r>
            <a:r>
              <a:rPr lang="el-GR" dirty="0"/>
              <a:t>γνώριζε τον καταναλωτή από προηγούμενη συναλλαγή </a:t>
            </a:r>
            <a:r>
              <a:rPr lang="el-GR" dirty="0" smtClean="0"/>
              <a:t>.</a:t>
            </a:r>
            <a:endParaRPr lang="el-GR" dirty="0"/>
          </a:p>
        </p:txBody>
      </p:sp>
    </p:spTree>
    <p:extLst>
      <p:ext uri="{BB962C8B-B14F-4D97-AF65-F5344CB8AC3E}">
        <p14:creationId xmlns:p14="http://schemas.microsoft.com/office/powerpoint/2010/main" val="25361829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smtClean="0"/>
              <a:t>Το </a:t>
            </a:r>
            <a:r>
              <a:rPr lang="el-GR" dirty="0"/>
              <a:t>θεμιτό ή αθέμιτο κρίνεται σε σχέση με το συγκεκριμένο κύκλο συναλλασσομένων</a:t>
            </a:r>
            <a:r>
              <a:rPr lang="el-GR" dirty="0" smtClean="0"/>
              <a:t>.</a:t>
            </a:r>
          </a:p>
          <a:p>
            <a:r>
              <a:rPr lang="el-GR" dirty="0" smtClean="0"/>
              <a:t>Εφόσον </a:t>
            </a:r>
            <a:r>
              <a:rPr lang="el-GR" dirty="0"/>
              <a:t>οι πρόσθετες παροχές έχουν εντελώς παρεπόμενο, συνήθως συνοδευτικό </a:t>
            </a:r>
            <a:r>
              <a:rPr lang="el-GR" dirty="0" smtClean="0"/>
              <a:t>χαραχτήρα</a:t>
            </a:r>
            <a:r>
              <a:rPr lang="el-GR" dirty="0"/>
              <a:t>, και είναι της απόλυτης επιλογής αυτού που προβαίνει στην έργω διαφήμιση και όχι του </a:t>
            </a:r>
            <a:r>
              <a:rPr lang="el-GR" dirty="0" smtClean="0"/>
              <a:t>πελάτη</a:t>
            </a:r>
            <a:r>
              <a:rPr lang="el-GR" dirty="0"/>
              <a:t>, σε αντίθεση με τη διαδικασία αγοράς όπου ο ίδιος ο πελάτης προβαίνει σ' επιλογή της </a:t>
            </a:r>
            <a:r>
              <a:rPr lang="el-GR" dirty="0" smtClean="0"/>
              <a:t>πρόσθετης </a:t>
            </a:r>
            <a:r>
              <a:rPr lang="el-GR" dirty="0"/>
              <a:t>παροχής , δεν φαίνεται να υπάρχει αθέμιτη ενέργεια. Για να κριθεί η ενέργεια αθέμιτη ή όχι θα πρέπει να συναρτάται από το είδος του κοινού στο οποίο απευθύνεται το κύριο αγαθό, το είδος των ευχερώς </a:t>
            </a:r>
            <a:r>
              <a:rPr lang="el-GR" dirty="0" err="1"/>
              <a:t>ανευρισκόμενων</a:t>
            </a:r>
            <a:r>
              <a:rPr lang="el-GR" dirty="0"/>
              <a:t> σε κάθε κύριο προϊόν παρόμοιων προϊόντων, το αντικειμενικά απρόσφορο αυτών των πρόσθετων παροχών να υποκαταστήσουν το αντικείμενο επιλογής του </a:t>
            </a:r>
            <a:r>
              <a:rPr lang="el-GR" dirty="0" smtClean="0"/>
              <a:t>πελάτη </a:t>
            </a:r>
            <a:r>
              <a:rPr lang="el-GR" dirty="0"/>
              <a:t>και να καλύψουν συγκεκριμένη ανάγκη του αγοραστή του κύριου προϊόντος. </a:t>
            </a:r>
          </a:p>
          <a:p>
            <a:endParaRPr lang="el-GR" dirty="0"/>
          </a:p>
          <a:p>
            <a:endParaRPr lang="el-GR" dirty="0"/>
          </a:p>
        </p:txBody>
      </p:sp>
    </p:spTree>
    <p:extLst>
      <p:ext uri="{BB962C8B-B14F-4D97-AF65-F5344CB8AC3E}">
        <p14:creationId xmlns:p14="http://schemas.microsoft.com/office/powerpoint/2010/main" val="3459558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l-GR" dirty="0" smtClean="0"/>
              <a:t>Η </a:t>
            </a:r>
            <a:r>
              <a:rPr lang="el-GR" dirty="0"/>
              <a:t>διακινδύνευση της αγοράς θεωρείται αθέμιτη πράξη τότε μόνο όταν περιορίζει αισθητά ή αποκλείει τον ανταγωνισμό από την αγορά κυρίως μέσω κατάχρησης δεσπόζουσας θέσης. </a:t>
            </a:r>
            <a:endParaRPr lang="el-GR" dirty="0" smtClean="0"/>
          </a:p>
          <a:p>
            <a:r>
              <a:rPr lang="el-GR" dirty="0" smtClean="0"/>
              <a:t>Αυτό </a:t>
            </a:r>
            <a:r>
              <a:rPr lang="el-GR" dirty="0"/>
              <a:t>γιατί, το δίκαιο του αθέμιτου ανταγωνισμού δεν επιδιώκει τη ρύθμιση της δομής της αγοράς, ούτε την καταπολέμηση της δύναμης στην αγορά, ούτε τη διατήρηση της δομής της . </a:t>
            </a:r>
            <a:endParaRPr lang="el-GR" dirty="0" smtClean="0"/>
          </a:p>
          <a:p>
            <a:r>
              <a:rPr lang="el-GR" dirty="0" err="1" smtClean="0"/>
              <a:t>Αλλ</a:t>
            </a:r>
            <a:r>
              <a:rPr lang="el-GR" dirty="0"/>
              <a:t>' ακόμα και στην περίπτωση αυτή, κατά τη συνολική εκτίμηση της αγωνιστικής μεθόδου τιμών, που </a:t>
            </a:r>
            <a:r>
              <a:rPr lang="el-GR" dirty="0" smtClean="0"/>
              <a:t>χρησιμοποιείται</a:t>
            </a:r>
            <a:r>
              <a:rPr lang="el-GR" dirty="0"/>
              <a:t>, η συνδρομή ενός εύλογου συμφέροντος αυτού που προσφέρει την πρόσθετη </a:t>
            </a:r>
            <a:r>
              <a:rPr lang="el-GR" dirty="0" smtClean="0"/>
              <a:t>παροχή</a:t>
            </a:r>
            <a:r>
              <a:rPr lang="el-GR" dirty="0"/>
              <a:t>, όπως είναι η αύξηση του διαφημιστικού αποτελέσματος, μπορεί ν' αποκλείει την </a:t>
            </a:r>
            <a:r>
              <a:rPr lang="el-GR" dirty="0" smtClean="0"/>
              <a:t>ανταγωνιστική </a:t>
            </a:r>
            <a:r>
              <a:rPr lang="el-GR" dirty="0"/>
              <a:t>παράβαση .</a:t>
            </a:r>
          </a:p>
          <a:p>
            <a:endParaRPr lang="el-GR" dirty="0"/>
          </a:p>
        </p:txBody>
      </p:sp>
    </p:spTree>
    <p:extLst>
      <p:ext uri="{BB962C8B-B14F-4D97-AF65-F5344CB8AC3E}">
        <p14:creationId xmlns:p14="http://schemas.microsoft.com/office/powerpoint/2010/main" val="6225941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Παραδείγματα</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Η </a:t>
            </a:r>
            <a:r>
              <a:rPr lang="el-GR" dirty="0"/>
              <a:t>δωρεάν χορήγηση ένθετων περιοδικών σχετικά με τηλεοπτικά προγράμματα, στα οποία υπάρχει και διαφημιστικό υλικό, δεν αποτελεί αθέμιτη ανταγωνιστική συμπεριφορά, ιδίως όταν η πράξη αυτή αποβλέπει απλά στην επιβίωση της εφημερίδας .</a:t>
            </a:r>
          </a:p>
          <a:p>
            <a:r>
              <a:rPr lang="el-GR" dirty="0" smtClean="0"/>
              <a:t>Η </a:t>
            </a:r>
            <a:r>
              <a:rPr lang="el-GR" dirty="0"/>
              <a:t>διεξαγωγή τυχερών  παιγνιδιών  από εφημερίδες , περιοδικά , ακόμη και σε συνεργασία με ραδιοφωνικούς ή τηλεοπτικούς σταθμούς  και με χορήγηση χρηματικών </a:t>
            </a:r>
            <a:r>
              <a:rPr lang="el-GR" dirty="0" smtClean="0"/>
              <a:t>επάθλων </a:t>
            </a:r>
            <a:r>
              <a:rPr lang="el-GR" dirty="0"/>
              <a:t>ή άλλων παροχών μεγάλης αξίας αποτελεί αθέμιτη ανταγωνιστική συμπεριφορά  απέναντι σε άλλες εφημερίδες και περιοδικά που στηρίζουν την κυκλοφορία τους μόνο στο ειδησεογραφικό και υπόλοιπο περιεχόμενό τους. </a:t>
            </a:r>
          </a:p>
          <a:p>
            <a:endParaRPr lang="el-GR" dirty="0"/>
          </a:p>
        </p:txBody>
      </p:sp>
    </p:spTree>
    <p:extLst>
      <p:ext uri="{BB962C8B-B14F-4D97-AF65-F5344CB8AC3E}">
        <p14:creationId xmlns:p14="http://schemas.microsoft.com/office/powerpoint/2010/main" val="27951459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Συγκαλυμμένη </a:t>
            </a:r>
            <a:r>
              <a:rPr lang="el-GR" dirty="0"/>
              <a:t>διαφήμιση </a:t>
            </a:r>
            <a:br>
              <a:rPr lang="el-GR" dirty="0"/>
            </a:b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μορφή </a:t>
            </a:r>
            <a:r>
              <a:rPr lang="el-GR" dirty="0"/>
              <a:t>παραπλανητικής διαφήμισης είναι η συγκαλυμμένη διαφήμιση  (ή </a:t>
            </a:r>
            <a:r>
              <a:rPr lang="el-GR" dirty="0" err="1" smtClean="0"/>
              <a:t>κρυπτοδιαφήμιση</a:t>
            </a:r>
            <a:r>
              <a:rPr lang="el-GR" dirty="0"/>
              <a:t>). </a:t>
            </a:r>
          </a:p>
          <a:p>
            <a:r>
              <a:rPr lang="el-GR" dirty="0" smtClean="0"/>
              <a:t>Αυτός </a:t>
            </a:r>
            <a:r>
              <a:rPr lang="el-GR" dirty="0"/>
              <a:t>προς τον οποίο απευθύνεται η διαφήμιση πρέπει να είναι σε θέση να διακρίνει </a:t>
            </a:r>
            <a:r>
              <a:rPr lang="el-GR" dirty="0" smtClean="0"/>
              <a:t>ότι</a:t>
            </a:r>
          </a:p>
          <a:p>
            <a:pPr lvl="1"/>
            <a:r>
              <a:rPr lang="el-GR" dirty="0" smtClean="0"/>
              <a:t>το </a:t>
            </a:r>
            <a:r>
              <a:rPr lang="el-GR" dirty="0"/>
              <a:t>συγκεκριμένο μήνυμα αποτελεί είδος διαφήμισης και όχι αντικειμενική πηγή πληροφόρησης . Όταν αυτός που διαφημίζεται δεν τηρεί αυτόν τον κανόνα, αυτός προς τον οποίο απευθύνεται το μήνυμα νομίζει εσφαλμένα ότι δεν είναι διαφήμιση. </a:t>
            </a:r>
          </a:p>
          <a:p>
            <a:r>
              <a:rPr lang="el-GR" dirty="0" smtClean="0"/>
              <a:t>Η </a:t>
            </a:r>
            <a:r>
              <a:rPr lang="el-GR" dirty="0"/>
              <a:t>συγκεκριμένη συμπεριφορά είναι αθέμιτη.</a:t>
            </a:r>
          </a:p>
          <a:p>
            <a:r>
              <a:rPr lang="el-GR" dirty="0" smtClean="0"/>
              <a:t>Στην </a:t>
            </a:r>
            <a:r>
              <a:rPr lang="el-GR" dirty="0"/>
              <a:t>πράξη υπάρχει μέθοδος υπόκρυψης μιας διαφήμισης πίσω από άλλη διαφήμιση, λ.χ. έντυπα, ταινίες κ.λπ. </a:t>
            </a:r>
          </a:p>
          <a:p>
            <a:r>
              <a:rPr lang="el-GR" dirty="0" smtClean="0"/>
              <a:t>Η </a:t>
            </a:r>
            <a:r>
              <a:rPr lang="el-GR" dirty="0"/>
              <a:t>απαγόρευση της έμμεσης, άρα και της συγκαλυμμένης διαφήμισης έχει ως σκοπό να </a:t>
            </a:r>
            <a:r>
              <a:rPr lang="el-GR" dirty="0" smtClean="0"/>
              <a:t>εξασφαλίσει </a:t>
            </a:r>
            <a:r>
              <a:rPr lang="el-GR" dirty="0"/>
              <a:t>την ελευθερία απόφασης του καταναλωτή για την επιλογή της προσφοράς αλλά και να επιβάλλει κάποιο επίπεδο πληροφοριακού χαραχτήρα στη διαφήμιση </a:t>
            </a:r>
            <a:r>
              <a:rPr lang="el-GR" dirty="0" smtClean="0"/>
              <a:t>.</a:t>
            </a:r>
            <a:endParaRPr lang="el-GR" dirty="0"/>
          </a:p>
          <a:p>
            <a:endParaRPr lang="el-GR" dirty="0"/>
          </a:p>
        </p:txBody>
      </p:sp>
    </p:spTree>
    <p:extLst>
      <p:ext uri="{BB962C8B-B14F-4D97-AF65-F5344CB8AC3E}">
        <p14:creationId xmlns:p14="http://schemas.microsoft.com/office/powerpoint/2010/main" val="4496156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Τηλεοπτική διαφήμιση</a:t>
            </a:r>
            <a:endParaRPr lang="el-GR" dirty="0"/>
          </a:p>
        </p:txBody>
      </p:sp>
      <p:sp>
        <p:nvSpPr>
          <p:cNvPr id="3" name="Θέση περιεχομένου 2"/>
          <p:cNvSpPr>
            <a:spLocks noGrp="1"/>
          </p:cNvSpPr>
          <p:nvPr>
            <p:ph idx="1"/>
          </p:nvPr>
        </p:nvSpPr>
        <p:spPr/>
        <p:txBody>
          <a:bodyPr>
            <a:normAutofit/>
          </a:bodyPr>
          <a:lstStyle/>
          <a:p>
            <a:r>
              <a:rPr lang="el-GR" b="1" dirty="0" smtClean="0"/>
              <a:t>Τηλεοπτική </a:t>
            </a:r>
            <a:r>
              <a:rPr lang="el-GR" b="1" dirty="0"/>
              <a:t>μετάδοση </a:t>
            </a:r>
            <a:endParaRPr lang="el-GR" b="1" dirty="0" smtClean="0"/>
          </a:p>
          <a:p>
            <a:pPr lvl="1"/>
            <a:r>
              <a:rPr lang="el-GR" dirty="0" smtClean="0"/>
              <a:t>είναι </a:t>
            </a:r>
            <a:r>
              <a:rPr lang="el-GR" dirty="0"/>
              <a:t>η ασύρματη ή όχι, απευθείας, η μέσω δορυφόρου, με κώδικα ή και χωρίς, μετάδοση τηλεοπτικών προγραμμάτων που προορίζονται για το κοινό. </a:t>
            </a:r>
          </a:p>
          <a:p>
            <a:pPr lvl="1"/>
            <a:r>
              <a:rPr lang="el-GR" dirty="0"/>
              <a:t>Περιλαμβάνεται η διαβίβαση, προγραμμάτων μεταξύ επιχειρήσεων με σκοπό την αναμετάδοσή τους στο κοινό. </a:t>
            </a:r>
          </a:p>
          <a:p>
            <a:r>
              <a:rPr lang="el-GR" dirty="0"/>
              <a:t>Ο όρος δεν περιλαμβάνει τις υπηρεσίες επικοινωνιών που παρέχουν με προσωπική κλήση, πληροφορίες ή άλλες εξυπηρετήσεις, όπως τις υπηρεσίες </a:t>
            </a:r>
            <a:r>
              <a:rPr lang="el-GR" dirty="0" err="1"/>
              <a:t>τηλεαντιγράφων</a:t>
            </a:r>
            <a:r>
              <a:rPr lang="el-GR" dirty="0"/>
              <a:t>, τις τράπεζες </a:t>
            </a:r>
            <a:r>
              <a:rPr lang="el-GR" dirty="0" smtClean="0"/>
              <a:t>ηλεκτρονικών </a:t>
            </a:r>
            <a:r>
              <a:rPr lang="el-GR" dirty="0"/>
              <a:t>δεδομένων και λοιπές παρεμφερείς υπηρεσίες, εφόσον με τις υπηρεσίες αυτές δεν </a:t>
            </a:r>
            <a:r>
              <a:rPr lang="el-GR" dirty="0" smtClean="0"/>
              <a:t>μεταδίδονται </a:t>
            </a:r>
            <a:r>
              <a:rPr lang="el-GR" dirty="0"/>
              <a:t>οπτικοακουστικά έργα οποιασδήποτε </a:t>
            </a:r>
            <a:r>
              <a:rPr lang="el-GR" dirty="0" smtClean="0"/>
              <a:t>μορφής</a:t>
            </a:r>
            <a:endParaRPr lang="el-GR" dirty="0"/>
          </a:p>
          <a:p>
            <a:endParaRPr lang="el-GR" dirty="0"/>
          </a:p>
        </p:txBody>
      </p:sp>
    </p:spTree>
    <p:extLst>
      <p:ext uri="{BB962C8B-B14F-4D97-AF65-F5344CB8AC3E}">
        <p14:creationId xmlns:p14="http://schemas.microsoft.com/office/powerpoint/2010/main" val="42627465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b="1" dirty="0" smtClean="0"/>
              <a:t>Τηλεοπτικός φορέας</a:t>
            </a:r>
            <a:endParaRPr lang="el-GR" dirty="0"/>
          </a:p>
          <a:p>
            <a:pPr lvl="1"/>
            <a:r>
              <a:rPr lang="el-GR" dirty="0" smtClean="0"/>
              <a:t>κάθε </a:t>
            </a:r>
            <a:r>
              <a:rPr lang="el-GR" dirty="0"/>
              <a:t>φυσικό ή νομικό πρόσωπο το οποίο έχει τη ευθύνη του συντάκτη ως προς τη σύνθεση των τηλεοπτικών προγραμμάτων που αναφέρονται στον προηγούμενο </a:t>
            </a:r>
            <a:r>
              <a:rPr lang="el-GR" dirty="0" smtClean="0"/>
              <a:t>ορισμό </a:t>
            </a:r>
            <a:r>
              <a:rPr lang="el-GR" dirty="0"/>
              <a:t>και μεταδίδονται από τον ίδιο ή μέσω τρίτου, η "Ελληνική Ραδιοφωνία Τηλεόραση Α.Ε.", οι κάτοχοι αδειών λειτουργίας ιδιωτικών τηλεοπτικών σταθμών ελεύθερης λήψης, οι κάτοχοι αδειών παροχής συνδρομητικών τηλεοπτικών υπηρεσιών καθώς και οι διαχειριστές τηλεοπτικού προγράμματος.</a:t>
            </a:r>
          </a:p>
          <a:p>
            <a:endParaRPr lang="el-GR" dirty="0"/>
          </a:p>
        </p:txBody>
      </p:sp>
    </p:spTree>
    <p:extLst>
      <p:ext uri="{BB962C8B-B14F-4D97-AF65-F5344CB8AC3E}">
        <p14:creationId xmlns:p14="http://schemas.microsoft.com/office/powerpoint/2010/main" val="701958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b="1" dirty="0" smtClean="0"/>
              <a:t>Τηλεοπτική διαφήμιση</a:t>
            </a:r>
            <a:endParaRPr lang="el-GR" dirty="0"/>
          </a:p>
          <a:p>
            <a:pPr lvl="1"/>
            <a:r>
              <a:rPr lang="el-GR" dirty="0" smtClean="0"/>
              <a:t>είναι </a:t>
            </a:r>
            <a:r>
              <a:rPr lang="el-GR" dirty="0"/>
              <a:t>κάθε μορφή τηλεοπτικού μηνύματος που μεταδίδεται, έναντι πληρωμής ή αναλόγου ανταλλάγματος ή για λόγους αυτοπροβολής από μία δημόσια ή ιδιωτική επιχείρηση στα πλαίσια εμπορικής, βιομηχανικής ή βιοτεχνικής δραστηριότητας ή άσκησης </a:t>
            </a:r>
            <a:r>
              <a:rPr lang="el-GR" dirty="0" smtClean="0"/>
              <a:t>ελευθέρου </a:t>
            </a:r>
            <a:r>
              <a:rPr lang="el-GR" dirty="0"/>
              <a:t>επαγγέλματος, με σκοπό την προώθηση της παροχής αγαθών ή υπηρεσιών, </a:t>
            </a:r>
            <a:r>
              <a:rPr lang="el-GR" dirty="0" smtClean="0"/>
              <a:t>συμπεριλαμβανομένων </a:t>
            </a:r>
            <a:r>
              <a:rPr lang="el-GR" dirty="0"/>
              <a:t>ακινήτων, δικαιωμάτων και υποχρεώσεων, έναντι πληρωμής ή αναλόγου τιμήματος</a:t>
            </a:r>
            <a:r>
              <a:rPr lang="el-GR" dirty="0" smtClean="0"/>
              <a:t>.</a:t>
            </a:r>
            <a:endParaRPr lang="el-GR" dirty="0"/>
          </a:p>
          <a:p>
            <a:endParaRPr lang="el-GR" dirty="0"/>
          </a:p>
        </p:txBody>
      </p:sp>
    </p:spTree>
    <p:extLst>
      <p:ext uri="{BB962C8B-B14F-4D97-AF65-F5344CB8AC3E}">
        <p14:creationId xmlns:p14="http://schemas.microsoft.com/office/powerpoint/2010/main" val="24092244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b="1" dirty="0" smtClean="0"/>
              <a:t>Συγκαλυμμένη διαφήμιση</a:t>
            </a:r>
            <a:r>
              <a:rPr lang="el-GR" dirty="0" smtClean="0"/>
              <a:t> </a:t>
            </a:r>
            <a:endParaRPr lang="el-GR" dirty="0"/>
          </a:p>
          <a:p>
            <a:pPr lvl="1"/>
            <a:r>
              <a:rPr lang="el-GR" dirty="0" smtClean="0"/>
              <a:t>είναι </a:t>
            </a:r>
            <a:r>
              <a:rPr lang="el-GR" dirty="0"/>
              <a:t>η προφορική ή οπτική παρουσίαση σε προγράμματα:</a:t>
            </a:r>
          </a:p>
          <a:p>
            <a:pPr lvl="2"/>
            <a:r>
              <a:rPr lang="el-GR" dirty="0" smtClean="0"/>
              <a:t>εμπορευμάτων</a:t>
            </a:r>
            <a:r>
              <a:rPr lang="el-GR" dirty="0"/>
              <a:t>, </a:t>
            </a:r>
          </a:p>
          <a:p>
            <a:pPr lvl="2"/>
            <a:r>
              <a:rPr lang="el-GR" dirty="0" smtClean="0"/>
              <a:t>υπηρεσιών</a:t>
            </a:r>
            <a:r>
              <a:rPr lang="el-GR" dirty="0"/>
              <a:t>, </a:t>
            </a:r>
          </a:p>
          <a:p>
            <a:pPr lvl="2"/>
            <a:r>
              <a:rPr lang="el-GR" dirty="0" smtClean="0"/>
              <a:t>της </a:t>
            </a:r>
            <a:r>
              <a:rPr lang="el-GR" dirty="0"/>
              <a:t>επωνυμίας, του σήματος ή των δραστηριοτήτων ενός παραγωγού, εμπορευμάτων ή ενός προσώπου που παρέχει υπηρεσίες, όταν η παρουσίαση αυτή γίνεται σκοπίμως από τον </a:t>
            </a:r>
            <a:r>
              <a:rPr lang="el-GR" dirty="0" smtClean="0"/>
              <a:t>ραδιοτηλεοπτικό </a:t>
            </a:r>
            <a:r>
              <a:rPr lang="el-GR" dirty="0"/>
              <a:t>φορέα με διαφημιστικό σκοπό και ενδέχεται να παραπλανήσει το κοινό όσον αφορά τον χαρακτήρα αυτής της παρουσίασης. Η παρουσίαση θεωρείται ότι γίνεται σκοπίμως όταν γίνεται έναντι αμοιβής ή ανάλογης πληρωμής.</a:t>
            </a:r>
          </a:p>
          <a:p>
            <a:endParaRPr lang="el-GR" dirty="0"/>
          </a:p>
        </p:txBody>
      </p:sp>
    </p:spTree>
    <p:extLst>
      <p:ext uri="{BB962C8B-B14F-4D97-AF65-F5344CB8AC3E}">
        <p14:creationId xmlns:p14="http://schemas.microsoft.com/office/powerpoint/2010/main" val="19555028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b="1" dirty="0" smtClean="0"/>
              <a:t>Χορηγία </a:t>
            </a:r>
            <a:endParaRPr lang="el-GR" dirty="0"/>
          </a:p>
          <a:p>
            <a:pPr lvl="1"/>
            <a:r>
              <a:rPr lang="el-GR" dirty="0" smtClean="0"/>
              <a:t>κάθε </a:t>
            </a:r>
            <a:r>
              <a:rPr lang="el-GR" dirty="0"/>
              <a:t>συνεισφορά δημόσιας ή ιδιωτικής επιχείρησης, που δεν ασκεί τηλεοπτικές </a:t>
            </a:r>
            <a:r>
              <a:rPr lang="el-GR" dirty="0" smtClean="0"/>
              <a:t>δραστηριότητες </a:t>
            </a:r>
            <a:r>
              <a:rPr lang="el-GR" dirty="0"/>
              <a:t>ή δεν παράγει οπτικοακουστικά έργα, για τη χρηματοδότηση τηλεοπτικών </a:t>
            </a:r>
            <a:r>
              <a:rPr lang="el-GR" dirty="0" smtClean="0"/>
              <a:t>προγραμμάτων</a:t>
            </a:r>
            <a:r>
              <a:rPr lang="el-GR" dirty="0"/>
              <a:t>, με σκοπό την προώθηση της επωνυμίας, του σήματος, της φήμης, των δραστηριοτήτων ή των επιτευγμάτων της.</a:t>
            </a:r>
          </a:p>
          <a:p>
            <a:endParaRPr lang="el-GR" dirty="0"/>
          </a:p>
        </p:txBody>
      </p:sp>
    </p:spTree>
    <p:extLst>
      <p:ext uri="{BB962C8B-B14F-4D97-AF65-F5344CB8AC3E}">
        <p14:creationId xmlns:p14="http://schemas.microsoft.com/office/powerpoint/2010/main" val="7953869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b="1" dirty="0" err="1" smtClean="0"/>
              <a:t>Τηλεπώληση</a:t>
            </a:r>
            <a:endParaRPr lang="el-GR" dirty="0"/>
          </a:p>
          <a:p>
            <a:pPr lvl="1"/>
            <a:r>
              <a:rPr lang="el-GR" dirty="0" smtClean="0"/>
              <a:t>είναι </a:t>
            </a:r>
            <a:r>
              <a:rPr lang="el-GR" dirty="0"/>
              <a:t>η μετάδοση άμεσων προσφορών προς το κοινό με σκοπό την παροχή, </a:t>
            </a:r>
            <a:r>
              <a:rPr lang="el-GR" dirty="0" smtClean="0"/>
              <a:t>έναντι </a:t>
            </a:r>
            <a:r>
              <a:rPr lang="el-GR" dirty="0"/>
              <a:t>πληρωμής αγαθών ή υπηρεσιών, συμπεριλαμβανομένων ακινήτων, δικαιωμάτων και </a:t>
            </a:r>
            <a:r>
              <a:rPr lang="el-GR" dirty="0" smtClean="0"/>
              <a:t>υποχρεώσεων</a:t>
            </a:r>
            <a:r>
              <a:rPr lang="el-GR" dirty="0"/>
              <a:t>.</a:t>
            </a:r>
          </a:p>
          <a:p>
            <a:endParaRPr lang="el-GR" dirty="0"/>
          </a:p>
        </p:txBody>
      </p:sp>
    </p:spTree>
    <p:extLst>
      <p:ext uri="{BB962C8B-B14F-4D97-AF65-F5344CB8AC3E}">
        <p14:creationId xmlns:p14="http://schemas.microsoft.com/office/powerpoint/2010/main" val="688423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Εξαγορά του πελάτη </a:t>
            </a:r>
            <a:br>
              <a:rPr lang="el-GR" dirty="0"/>
            </a:br>
            <a:endParaRPr lang="el-GR" dirty="0"/>
          </a:p>
        </p:txBody>
      </p:sp>
      <p:sp>
        <p:nvSpPr>
          <p:cNvPr id="3" name="Θέση περιεχομένου 2"/>
          <p:cNvSpPr>
            <a:spLocks noGrp="1"/>
          </p:cNvSpPr>
          <p:nvPr>
            <p:ph idx="1"/>
          </p:nvPr>
        </p:nvSpPr>
        <p:spPr/>
        <p:txBody>
          <a:bodyPr>
            <a:normAutofit fontScale="92500" lnSpcReduction="20000"/>
          </a:bodyPr>
          <a:lstStyle/>
          <a:p>
            <a:endParaRPr lang="el-GR" dirty="0"/>
          </a:p>
          <a:p>
            <a:pPr lvl="1"/>
            <a:r>
              <a:rPr lang="el-GR" dirty="0" smtClean="0"/>
              <a:t>επιχειρείται </a:t>
            </a:r>
            <a:r>
              <a:rPr lang="el-GR" dirty="0"/>
              <a:t>με διάφορα μέσα που είναι αθέμιτα εφόσον τον επηρεάζουν με υπερβολικό δελεασμό  ν' αγοράσει το μεγαλύτερο προϊόν. </a:t>
            </a:r>
            <a:endParaRPr lang="el-GR" dirty="0" smtClean="0"/>
          </a:p>
          <a:p>
            <a:pPr lvl="1"/>
            <a:r>
              <a:rPr lang="el-GR" dirty="0"/>
              <a:t>τ</a:t>
            </a:r>
            <a:r>
              <a:rPr lang="el-GR" dirty="0" smtClean="0"/>
              <a:t>έτοια </a:t>
            </a:r>
            <a:r>
              <a:rPr lang="el-GR" dirty="0"/>
              <a:t>μέσα είναι τα διαφημιστικά δώρα, δηλαδή η προσφορά δωρεάν εμπορευμάτων ή υπηρεσιών. </a:t>
            </a:r>
          </a:p>
          <a:p>
            <a:r>
              <a:rPr lang="el-GR" dirty="0" smtClean="0"/>
              <a:t>Η </a:t>
            </a:r>
            <a:r>
              <a:rPr lang="el-GR" dirty="0"/>
              <a:t>υπόσχεση δώρων αποτελεί μια μορφή διαφήμισης . Δεν είναι χωρίς άλλο αθέμιτη , ιδιαίτερα όταν γίνεται μετά από προκήρυξη διαγωνισμού και με κλήρωση  και όταν η συμμετοχή σ' αυτόν δεν εξαρτάται από προηγούμενη αγορά του διαφημιζόμενου εμπορεύματος. </a:t>
            </a:r>
            <a:endParaRPr lang="el-GR" dirty="0" smtClean="0"/>
          </a:p>
          <a:p>
            <a:r>
              <a:rPr lang="el-GR" dirty="0" smtClean="0"/>
              <a:t>Άλλο </a:t>
            </a:r>
            <a:r>
              <a:rPr lang="el-GR" dirty="0"/>
              <a:t>μέσο είναι η δωρεάν διανομή δειγμάτων. </a:t>
            </a:r>
          </a:p>
          <a:p>
            <a:pPr lvl="1"/>
            <a:r>
              <a:rPr lang="el-GR" dirty="0" smtClean="0"/>
              <a:t>Αυτή </a:t>
            </a:r>
            <a:r>
              <a:rPr lang="el-GR" dirty="0"/>
              <a:t>η δωρεάν διανομή δειγμάτων είναι θεμιτή, γιατί δεν γίνεται για να καλύψει την ανάγκη του </a:t>
            </a:r>
            <a:r>
              <a:rPr lang="el-GR" dirty="0" smtClean="0"/>
              <a:t>πελάτη</a:t>
            </a:r>
            <a:r>
              <a:rPr lang="el-GR" dirty="0"/>
              <a:t>. </a:t>
            </a:r>
          </a:p>
          <a:p>
            <a:r>
              <a:rPr lang="el-GR" dirty="0"/>
              <a:t>Γίνεται, όμως, αθέμιτη όταν η έκταση που παίρνει είναι τέτοια ώστε να προκαλείται κορεσμός στην αγορά και να διακινδυνεύει η υπόσταση του ελεύθερου ανταγωνισμού. </a:t>
            </a:r>
          </a:p>
        </p:txBody>
      </p:sp>
    </p:spTree>
    <p:extLst>
      <p:ext uri="{BB962C8B-B14F-4D97-AF65-F5344CB8AC3E}">
        <p14:creationId xmlns:p14="http://schemas.microsoft.com/office/powerpoint/2010/main" val="26539848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 εμπορικός ρόλος της διαφήμισης</a:t>
            </a:r>
          </a:p>
        </p:txBody>
      </p:sp>
      <p:sp>
        <p:nvSpPr>
          <p:cNvPr id="3" name="Θέση περιεχομένου 2"/>
          <p:cNvSpPr>
            <a:spLocks noGrp="1"/>
          </p:cNvSpPr>
          <p:nvPr>
            <p:ph idx="1"/>
          </p:nvPr>
        </p:nvSpPr>
        <p:spPr/>
        <p:txBody>
          <a:bodyPr>
            <a:normAutofit fontScale="70000" lnSpcReduction="20000"/>
          </a:bodyPr>
          <a:lstStyle/>
          <a:p>
            <a:r>
              <a:rPr lang="el-GR" sz="2600" dirty="0"/>
              <a:t>Η διαφήμιση γεννήθηκε και υπάρχει για να προωθεί προϊόντα και υπηρεσίες. Η διαφήμιση προτείνει και παρακινεί τον υποψήφιο αγοραστή προς τα εκάστοτε διαφημιζόμενα προϊόντα. </a:t>
            </a:r>
            <a:endParaRPr lang="el-GR" sz="2600" dirty="0" smtClean="0"/>
          </a:p>
          <a:p>
            <a:r>
              <a:rPr lang="el-GR" sz="2600" dirty="0" smtClean="0"/>
              <a:t>Για </a:t>
            </a:r>
            <a:r>
              <a:rPr lang="el-GR" sz="2600" dirty="0"/>
              <a:t>την ολοκλήρωση της πώλησης του προϊόντος, και κυρίως για τη διαχρονική και με οικονομική διάρκεια ύπαρξή του στην αγορά πρέπει να συνεργαστούν και άλλοι χρήσιμοι παράγοντες εκτός από τη διαφήμιση. </a:t>
            </a:r>
          </a:p>
          <a:p>
            <a:r>
              <a:rPr lang="el-GR" sz="2600" dirty="0"/>
              <a:t>Η ικανοποίηση της ανάγκης του καταναλωτή, η ποιότητα, η τιμή και η διανομή του προϊόντος είναι μερικές από τις βασικές προϋποθέσεις που σίγουρα κάνουν τη σωστή διαφήμιση να </a:t>
            </a:r>
            <a:r>
              <a:rPr lang="el-GR" sz="2600" dirty="0" smtClean="0"/>
              <a:t>βοηθήσει </a:t>
            </a:r>
            <a:r>
              <a:rPr lang="el-GR" sz="2600" dirty="0"/>
              <a:t>στην πώληση του προϊόντος. </a:t>
            </a:r>
          </a:p>
          <a:p>
            <a:r>
              <a:rPr lang="el-GR" sz="2600" dirty="0"/>
              <a:t>Η</a:t>
            </a:r>
            <a:r>
              <a:rPr lang="el-GR" sz="2600" dirty="0" smtClean="0"/>
              <a:t> </a:t>
            </a:r>
            <a:r>
              <a:rPr lang="el-GR" sz="2600" dirty="0"/>
              <a:t>απουσία των προϋποθέσεων αυτών μπορεί να επηρεάσει την ορθή πορεία του προϊόντος. Γιατί, η διαφήμιση μόνη της και μακροπρόθεσμα δεν μπορεί να του εξασφαλίσει την καταναλωτική του επιτυχία. </a:t>
            </a:r>
          </a:p>
          <a:p>
            <a:r>
              <a:rPr lang="el-GR" sz="2600" dirty="0"/>
              <a:t>Σημαντικός αλλά και καθοριστικός παράγοντας στη διαμόρφωση της ζήτησης ενός προϊόντος είναι και οι τάσεις της μόδας, που δημιουργούνται από βαθύτερες κοινωνικοοικονομικές ανάγκες, σε κάθε συγκεκριμένη αγορά, σε συγκεκριμένο χώρο και χρόνο και από το αν ένα προϊόν ή μια υπηρεσία καλύπτει κάποια πραγματική ανάγκη του καταναλωτή σε συνδυασμό με λογική για το προϊόν και την αγοραστική του τιμή .</a:t>
            </a:r>
          </a:p>
          <a:p>
            <a:endParaRPr lang="el-GR" dirty="0"/>
          </a:p>
        </p:txBody>
      </p:sp>
    </p:spTree>
    <p:extLst>
      <p:ext uri="{BB962C8B-B14F-4D97-AF65-F5344CB8AC3E}">
        <p14:creationId xmlns:p14="http://schemas.microsoft.com/office/powerpoint/2010/main" val="31818348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Ο </a:t>
            </a:r>
            <a:r>
              <a:rPr lang="el-GR" dirty="0"/>
              <a:t>οικονομικός και κοινωνικός ρόλος της διαφήμισης</a:t>
            </a:r>
          </a:p>
        </p:txBody>
      </p:sp>
      <p:sp>
        <p:nvSpPr>
          <p:cNvPr id="3" name="Θέση περιεχομένου 2"/>
          <p:cNvSpPr>
            <a:spLocks noGrp="1"/>
          </p:cNvSpPr>
          <p:nvPr>
            <p:ph idx="1"/>
          </p:nvPr>
        </p:nvSpPr>
        <p:spPr/>
        <p:txBody>
          <a:bodyPr>
            <a:normAutofit fontScale="85000" lnSpcReduction="10000"/>
          </a:bodyPr>
          <a:lstStyle/>
          <a:p>
            <a:r>
              <a:rPr lang="el-GR" dirty="0"/>
              <a:t>Πέρα από το ρόλο που παίζει η διαφήμιση στο κύκλο ζωής του προϊόντος, διαδραματίζει ένα το ίδιο σημαντικό ρολό τόσο σε μακροοικονομικό επίπεδο όσο και σε καθαρά κοινωνικό. </a:t>
            </a:r>
          </a:p>
          <a:p>
            <a:r>
              <a:rPr lang="el-GR" dirty="0"/>
              <a:t>Πιο συγκεκριμένα, η διαφήμιση συμβάλλει στην αύξηση της ζήτησης καθώς και της </a:t>
            </a:r>
            <a:r>
              <a:rPr lang="el-GR" dirty="0" smtClean="0"/>
              <a:t>παραγωγής </a:t>
            </a:r>
            <a:r>
              <a:rPr lang="el-GR" dirty="0"/>
              <a:t>προϊόντων και υπηρεσιών με αποτέλεσμα την αύξηση του εθνικού προϊόντος, την αύξηση της απασχόλησης και τη γενική ανάπτυξη της οικονομίας. </a:t>
            </a:r>
          </a:p>
          <a:p>
            <a:r>
              <a:rPr lang="el-GR" dirty="0"/>
              <a:t>Επίσης, συμβάλλει στη δημιουργία και ανάπτυξη υγιούς ανταγωνισμού και στην </a:t>
            </a:r>
            <a:r>
              <a:rPr lang="el-GR" dirty="0" smtClean="0"/>
              <a:t>καταπολέμηση </a:t>
            </a:r>
            <a:r>
              <a:rPr lang="el-GR" dirty="0"/>
              <a:t>μονοπωλιακών καταστάσεων, με αποτέλεσμα τη βελτίωση της ποιότητας και συνεπώς την πτώση της τιμής των παραγόμενων αγαθών. </a:t>
            </a:r>
          </a:p>
          <a:p>
            <a:r>
              <a:rPr lang="el-GR" dirty="0"/>
              <a:t>Ακόμη, σημαντικό ρόλο διαδραματίζει στην ταχύτερη απόσβεση επενδύσεων σ' έρευνες, νέο τεχνολογικό και μηχανολογικό εξοπλισμό, εγκαταστάσεις, ανθρώπινο δυναμικό. </a:t>
            </a:r>
          </a:p>
          <a:p>
            <a:r>
              <a:rPr lang="el-GR" dirty="0"/>
              <a:t>Έτσι, ενθαρρύνει την αύξηση των επενδύσεων, που αποτελούν το βασικό συστατικό για την ταχύρρυθμη ανάπτυξη της οικονομίας. </a:t>
            </a:r>
          </a:p>
          <a:p>
            <a:endParaRPr lang="el-GR" dirty="0"/>
          </a:p>
        </p:txBody>
      </p:sp>
    </p:spTree>
    <p:extLst>
      <p:ext uri="{BB962C8B-B14F-4D97-AF65-F5344CB8AC3E}">
        <p14:creationId xmlns:p14="http://schemas.microsoft.com/office/powerpoint/2010/main" val="3015163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a:t>Ισάξιο και ισοδύναμο ρόλο με τα παραπάνω παρέχει στη μαζική, με χαμηλό κόστος, </a:t>
            </a:r>
            <a:r>
              <a:rPr lang="el-GR" dirty="0" smtClean="0"/>
              <a:t>παραγωγή </a:t>
            </a:r>
            <a:r>
              <a:rPr lang="el-GR" dirty="0"/>
              <a:t>και διανομή αγαθών τα οποία γίνονται έτσι προσιτά στους μεγάλους πληθυσμούς των χαμηλών εισοδημάτων, με αποτέλεσμα τη βελτίωση της ποιότητας της ζωής τους. </a:t>
            </a:r>
          </a:p>
          <a:p>
            <a:r>
              <a:rPr lang="el-GR" dirty="0"/>
              <a:t>Συμβάλλει με αποφασιστικότητα στη βιωσιμότητα καθώς και στην εξασφάλιση εσόδων στα ιδιωτικά ΜΜΕ, στην ανεξαρτησία της γνώμης τους, στην πολυφωνία, στην ελευθεροτυπία και στη μείωση του κόστους παραγωγής τους, που τα κάνει προσιτά στα χαμηλά εισοδήματα. </a:t>
            </a:r>
          </a:p>
          <a:p>
            <a:r>
              <a:rPr lang="el-GR" dirty="0"/>
              <a:t>Τέλος, η διαφήμιση συμβάλλει και στην εξασφάλιση σημαντικότατων πόρων για το κράτος αφού, στη χώρα μας, ένα σημαντικό ποσοστό της συνολικής διαφημιστικής δαπάνης καταλήγει με τη μορφή φόρων, τελών, χαρτοσήμων στο δημόσιο ταμείο.</a:t>
            </a:r>
          </a:p>
          <a:p>
            <a:endParaRPr lang="el-GR" dirty="0"/>
          </a:p>
        </p:txBody>
      </p:sp>
    </p:spTree>
    <p:extLst>
      <p:ext uri="{BB962C8B-B14F-4D97-AF65-F5344CB8AC3E}">
        <p14:creationId xmlns:p14="http://schemas.microsoft.com/office/powerpoint/2010/main" val="622238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Διάκριση διαφημιστικών στόχων</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Διαφημιστικούς </a:t>
            </a:r>
            <a:r>
              <a:rPr lang="el-GR" dirty="0"/>
              <a:t>στόχους, </a:t>
            </a:r>
            <a:r>
              <a:rPr lang="el-GR" dirty="0" smtClean="0"/>
              <a:t>που απευθύνονται </a:t>
            </a:r>
            <a:r>
              <a:rPr lang="el-GR" dirty="0"/>
              <a:t>στη μάρκα του προϊόντος με σκοπό τη γνώση και την αναγνωσιμότητα της μάρκας του προϊόντος, την εικόνα του προϊόντος, την προσωπικότητά του, δηλαδή τα συγκεκριμένα χαρακτηριστικά του καθώς και την εμπιστοσύνη του καταναλωτή στη συγκεκριμένη επωνυμία του προϊόντος.</a:t>
            </a:r>
          </a:p>
          <a:p>
            <a:r>
              <a:rPr lang="el-GR" dirty="0" smtClean="0"/>
              <a:t>Διαφημιστικούς </a:t>
            </a:r>
            <a:r>
              <a:rPr lang="el-GR" dirty="0"/>
              <a:t>στόχους για την προσέλκυση γενικά νέων καταναλωτών και συνεπώς </a:t>
            </a:r>
            <a:r>
              <a:rPr lang="el-GR" dirty="0" smtClean="0"/>
              <a:t>αύξηση </a:t>
            </a:r>
            <a:r>
              <a:rPr lang="el-GR" dirty="0"/>
              <a:t>των μεριδίων στην αγορά.</a:t>
            </a:r>
          </a:p>
          <a:p>
            <a:r>
              <a:rPr lang="el-GR" dirty="0" smtClean="0"/>
              <a:t>Διαφημιστικούς </a:t>
            </a:r>
            <a:r>
              <a:rPr lang="el-GR" dirty="0"/>
              <a:t>στόχους, που έχουν σχέση με τη διανομή και την τοποθέτηση νέου </a:t>
            </a:r>
            <a:r>
              <a:rPr lang="el-GR" dirty="0" smtClean="0"/>
              <a:t>προϊόντος </a:t>
            </a:r>
            <a:r>
              <a:rPr lang="el-GR" dirty="0"/>
              <a:t>στην αγορά.</a:t>
            </a:r>
          </a:p>
          <a:p>
            <a:r>
              <a:rPr lang="el-GR" dirty="0" smtClean="0"/>
              <a:t>Διαφημιστικούς </a:t>
            </a:r>
            <a:r>
              <a:rPr lang="el-GR" dirty="0"/>
              <a:t>στόχους για το άνοιγμα νέας αγοράς και τη διάθεση νέων προϊόντων</a:t>
            </a:r>
          </a:p>
          <a:p>
            <a:r>
              <a:rPr lang="el-GR" dirty="0" smtClean="0"/>
              <a:t>Διαφημιστικούς </a:t>
            </a:r>
            <a:r>
              <a:rPr lang="el-GR" dirty="0"/>
              <a:t>στόχους για τις περιπτώσεις που ζητείται αύξηση συχνότητας ποσότητας κατανάλωσης του προϊόντος.</a:t>
            </a:r>
          </a:p>
          <a:p>
            <a:endParaRPr lang="el-GR" dirty="0"/>
          </a:p>
        </p:txBody>
      </p:sp>
    </p:spTree>
    <p:extLst>
      <p:ext uri="{BB962C8B-B14F-4D97-AF65-F5344CB8AC3E}">
        <p14:creationId xmlns:p14="http://schemas.microsoft.com/office/powerpoint/2010/main" val="23909854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smtClean="0"/>
              <a:t>Διαφημιστικούς </a:t>
            </a:r>
            <a:r>
              <a:rPr lang="el-GR" dirty="0"/>
              <a:t>στόχους για τη διατήρηση των σημερινών καταναλωτών της συγκεκριμένης μάρκας και προσέλκυση καταναλωτών από ανταγωνιστικές μάρκες και συνεπώς αύξηση των </a:t>
            </a:r>
            <a:r>
              <a:rPr lang="el-GR" dirty="0" smtClean="0"/>
              <a:t>μεριδίων </a:t>
            </a:r>
            <a:r>
              <a:rPr lang="el-GR" dirty="0"/>
              <a:t>αγοράς.</a:t>
            </a:r>
          </a:p>
          <a:p>
            <a:r>
              <a:rPr lang="el-GR" dirty="0" smtClean="0"/>
              <a:t>Διαφημιστικούς </a:t>
            </a:r>
            <a:r>
              <a:rPr lang="el-GR" dirty="0"/>
              <a:t>στόχους για την αύξηση του κύρους ή της εικόνας του προϊόντος με σκοπό τη βελτίωση των σχέσεων της επιχείρησης με το καταναλωτικό κοινός καθώς και με τους </a:t>
            </a:r>
            <a:r>
              <a:rPr lang="el-GR" dirty="0" smtClean="0"/>
              <a:t>διανομείς </a:t>
            </a:r>
            <a:r>
              <a:rPr lang="el-GR" dirty="0"/>
              <a:t>- πωλητές της.</a:t>
            </a:r>
          </a:p>
          <a:p>
            <a:r>
              <a:rPr lang="el-GR" dirty="0" smtClean="0"/>
              <a:t>Διαφημιστικούς </a:t>
            </a:r>
            <a:r>
              <a:rPr lang="el-GR" dirty="0"/>
              <a:t>στόχους για την απόδειξη υπεροχής ποιοτικών πλεονεκτημάτων.</a:t>
            </a:r>
          </a:p>
          <a:p>
            <a:r>
              <a:rPr lang="el-GR" dirty="0" smtClean="0"/>
              <a:t>Διαφημιστικούς </a:t>
            </a:r>
            <a:r>
              <a:rPr lang="el-GR" dirty="0"/>
              <a:t>στόχους για τη δημιουργία διαρκούς κλίματος εμπιστοσύνης καταναλωτή - διαφημιζόμενης επιχείρησης.</a:t>
            </a:r>
          </a:p>
          <a:p>
            <a:r>
              <a:rPr lang="el-GR" dirty="0" smtClean="0"/>
              <a:t>Διαφημιστικούς </a:t>
            </a:r>
            <a:r>
              <a:rPr lang="el-GR" dirty="0"/>
              <a:t>στόχους για να βοηθηθούν τα προγράμματα της προώθησης των </a:t>
            </a:r>
            <a:r>
              <a:rPr lang="el-GR" dirty="0" smtClean="0"/>
              <a:t>πωλήσεων </a:t>
            </a:r>
            <a:r>
              <a:rPr lang="el-GR" dirty="0"/>
              <a:t>του προϊόντος.</a:t>
            </a:r>
          </a:p>
          <a:p>
            <a:endParaRPr lang="el-GR" dirty="0"/>
          </a:p>
        </p:txBody>
      </p:sp>
    </p:spTree>
    <p:extLst>
      <p:ext uri="{BB962C8B-B14F-4D97-AF65-F5344CB8AC3E}">
        <p14:creationId xmlns:p14="http://schemas.microsoft.com/office/powerpoint/2010/main" val="32460700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Χαρακτηριστικά διαφημιστικής ιδέας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Να ξεχωρίζει</a:t>
            </a:r>
          </a:p>
          <a:p>
            <a:pPr lvl="1"/>
            <a:r>
              <a:rPr lang="el-GR" dirty="0" smtClean="0"/>
              <a:t>να </a:t>
            </a:r>
            <a:r>
              <a:rPr lang="el-GR" dirty="0"/>
              <a:t>μπορέσει να διακριθεί και να ξεχωρίσει, δηλαδή ν' απόσπαση την προσοχή του δέκτη της και να εστιάσει στο μυαλό του.</a:t>
            </a:r>
          </a:p>
          <a:p>
            <a:r>
              <a:rPr lang="el-GR" dirty="0" smtClean="0"/>
              <a:t>Να </a:t>
            </a:r>
            <a:r>
              <a:rPr lang="el-GR" dirty="0"/>
              <a:t>συνδυάζει αρμονικά το μήνυμα με το </a:t>
            </a:r>
            <a:r>
              <a:rPr lang="el-GR" dirty="0" smtClean="0"/>
              <a:t>προϊόν</a:t>
            </a:r>
          </a:p>
          <a:p>
            <a:pPr lvl="1"/>
            <a:r>
              <a:rPr lang="el-GR" dirty="0" smtClean="0"/>
              <a:t>να </a:t>
            </a:r>
            <a:r>
              <a:rPr lang="el-GR" dirty="0"/>
              <a:t>θυμάται το προϊόν και τ' όνομά του και όχι την ιδέα ή τη διαφήμιση ή κάποια άλλα εντυπωσιακά στοιχεία της .</a:t>
            </a:r>
          </a:p>
          <a:p>
            <a:r>
              <a:rPr lang="el-GR" dirty="0" smtClean="0"/>
              <a:t>Να πείθει</a:t>
            </a:r>
          </a:p>
          <a:p>
            <a:pPr lvl="1"/>
            <a:r>
              <a:rPr lang="el-GR" dirty="0" smtClean="0"/>
              <a:t>να </a:t>
            </a:r>
            <a:r>
              <a:rPr lang="el-GR" dirty="0"/>
              <a:t>πείθεται με βάση τη λογική ότι το προϊόν έχει κάτι να του προσφέρει και να παρακινείται να το αγοράσει.</a:t>
            </a:r>
          </a:p>
          <a:p>
            <a:r>
              <a:rPr lang="el-GR" dirty="0" smtClean="0"/>
              <a:t>Ν</a:t>
            </a:r>
            <a:r>
              <a:rPr lang="el-GR" dirty="0"/>
              <a:t>' αντέχει στο </a:t>
            </a:r>
            <a:r>
              <a:rPr lang="el-GR" dirty="0" smtClean="0"/>
              <a:t>χρόνο</a:t>
            </a:r>
          </a:p>
          <a:p>
            <a:pPr lvl="1"/>
            <a:r>
              <a:rPr lang="el-GR" dirty="0" smtClean="0"/>
              <a:t>η </a:t>
            </a:r>
            <a:r>
              <a:rPr lang="el-GR" dirty="0"/>
              <a:t>μεγάλη ιδέα πρέπει οπωσδήποτε να είναι διαχρονική. Ως μεγάλη ιδέα δεν εννοείται η συγκεκριμένη μοναδική ερμηνεία και υλοποίησή της, μια συγκεκριμένη </a:t>
            </a:r>
            <a:r>
              <a:rPr lang="el-GR" dirty="0" smtClean="0"/>
              <a:t>καταχώρηση </a:t>
            </a:r>
            <a:r>
              <a:rPr lang="el-GR" dirty="0"/>
              <a:t>ή ένα συγκεκριμένο τηλεοπτικό μήνυμα αλλά ο πυρήνας της ιδέας που μπορεί να δώσει το έναυσμα για αναρίθμητες διαφορετικές εκτελέσεις και αναπροσαρμογές πάνω στην ίδια θεματική, δηλαδή την ίδια διαφημιστική ιδέα.</a:t>
            </a:r>
          </a:p>
          <a:p>
            <a:endParaRPr lang="el-GR" dirty="0"/>
          </a:p>
        </p:txBody>
      </p:sp>
    </p:spTree>
    <p:extLst>
      <p:ext uri="{BB962C8B-B14F-4D97-AF65-F5344CB8AC3E}">
        <p14:creationId xmlns:p14="http://schemas.microsoft.com/office/powerpoint/2010/main" val="35990398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Τεχνικές της διαφήμισης</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Επίκληση </a:t>
            </a:r>
            <a:r>
              <a:rPr lang="el-GR" dirty="0"/>
              <a:t>στη </a:t>
            </a:r>
            <a:r>
              <a:rPr lang="el-GR" dirty="0" smtClean="0"/>
              <a:t>λογική</a:t>
            </a:r>
          </a:p>
          <a:p>
            <a:pPr lvl="1"/>
            <a:r>
              <a:rPr lang="el-GR" dirty="0" smtClean="0"/>
              <a:t>οι </a:t>
            </a:r>
            <a:r>
              <a:rPr lang="el-GR" dirty="0"/>
              <a:t>διαφημιστικές επιχειρήσεις χρησιμοποιούν πλεονεκτήματα του προϊόντος και σοφιστικά τεχνάσματα.</a:t>
            </a:r>
          </a:p>
          <a:p>
            <a:r>
              <a:rPr lang="el-GR" dirty="0" smtClean="0"/>
              <a:t>Παρουσίαση </a:t>
            </a:r>
            <a:r>
              <a:rPr lang="el-GR" dirty="0"/>
              <a:t>των ιδιοτήτων του </a:t>
            </a:r>
            <a:r>
              <a:rPr lang="el-GR" dirty="0" smtClean="0"/>
              <a:t>προϊόντος</a:t>
            </a:r>
          </a:p>
          <a:p>
            <a:pPr lvl="1"/>
            <a:r>
              <a:rPr lang="el-GR" dirty="0" smtClean="0"/>
              <a:t>αναλυτική </a:t>
            </a:r>
            <a:r>
              <a:rPr lang="el-GR" dirty="0"/>
              <a:t>περιγραφή και επίδειξη των </a:t>
            </a:r>
            <a:r>
              <a:rPr lang="el-GR" dirty="0" smtClean="0"/>
              <a:t>ιδιοτήτων </a:t>
            </a:r>
            <a:r>
              <a:rPr lang="el-GR" dirty="0"/>
              <a:t>του προϊόντος.</a:t>
            </a:r>
          </a:p>
          <a:p>
            <a:r>
              <a:rPr lang="el-GR" dirty="0" smtClean="0"/>
              <a:t>Επίκληση </a:t>
            </a:r>
            <a:r>
              <a:rPr lang="el-GR" dirty="0"/>
              <a:t>στο </a:t>
            </a:r>
            <a:r>
              <a:rPr lang="el-GR" dirty="0" smtClean="0"/>
              <a:t>συναίσθημα</a:t>
            </a:r>
          </a:p>
          <a:p>
            <a:pPr lvl="1"/>
            <a:r>
              <a:rPr lang="el-GR" dirty="0" smtClean="0"/>
              <a:t>φόβος</a:t>
            </a:r>
            <a:r>
              <a:rPr lang="el-GR" dirty="0"/>
              <a:t>, ενοχή, ευθύνη, ευχαρίστηση. Προσεγγίζει την περίπτωση των θετικών χαρακτηρισμών.</a:t>
            </a:r>
          </a:p>
          <a:p>
            <a:r>
              <a:rPr lang="el-GR" dirty="0" smtClean="0"/>
              <a:t>Επίκληση </a:t>
            </a:r>
            <a:r>
              <a:rPr lang="el-GR" dirty="0"/>
              <a:t>στην αυθεντία, σ' έναν ειδικό, επιστήμονα, δημοφιλές πρόσωπο.</a:t>
            </a:r>
          </a:p>
          <a:p>
            <a:r>
              <a:rPr lang="el-GR" dirty="0" smtClean="0"/>
              <a:t>Λανθάνων </a:t>
            </a:r>
            <a:r>
              <a:rPr lang="el-GR" dirty="0"/>
              <a:t>αξιολογικός </a:t>
            </a:r>
            <a:r>
              <a:rPr lang="el-GR" dirty="0" smtClean="0"/>
              <a:t>χαρακτηρισμός</a:t>
            </a:r>
          </a:p>
          <a:p>
            <a:pPr lvl="1"/>
            <a:r>
              <a:rPr lang="el-GR" dirty="0" smtClean="0"/>
              <a:t>η </a:t>
            </a:r>
            <a:r>
              <a:rPr lang="el-GR" dirty="0"/>
              <a:t>διαφήμιση υποκρύπτει και μεταφέρει μια </a:t>
            </a:r>
            <a:r>
              <a:rPr lang="el-GR" dirty="0" smtClean="0"/>
              <a:t>αξιολόγηση </a:t>
            </a:r>
            <a:r>
              <a:rPr lang="el-GR" dirty="0"/>
              <a:t>που λειτουργεί δεσμευτικά για το δέκτη που δεν διακρίνει το τέχνασμα.</a:t>
            </a:r>
          </a:p>
          <a:p>
            <a:endParaRPr lang="el-GR" dirty="0"/>
          </a:p>
        </p:txBody>
      </p:sp>
    </p:spTree>
    <p:extLst>
      <p:ext uri="{BB962C8B-B14F-4D97-AF65-F5344CB8AC3E}">
        <p14:creationId xmlns:p14="http://schemas.microsoft.com/office/powerpoint/2010/main" val="18577471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Είδη και μορφές διαφημιστικής καμπάνιας / εκστρατείας</a:t>
            </a:r>
          </a:p>
        </p:txBody>
      </p:sp>
      <p:sp>
        <p:nvSpPr>
          <p:cNvPr id="3" name="Θέση περιεχομένου 2"/>
          <p:cNvSpPr>
            <a:spLocks noGrp="1"/>
          </p:cNvSpPr>
          <p:nvPr>
            <p:ph idx="1"/>
          </p:nvPr>
        </p:nvSpPr>
        <p:spPr/>
        <p:txBody>
          <a:bodyPr>
            <a:normAutofit/>
          </a:bodyPr>
          <a:lstStyle/>
          <a:p>
            <a:r>
              <a:rPr lang="el-GR" dirty="0" smtClean="0"/>
              <a:t>Διαφήμιση </a:t>
            </a:r>
            <a:r>
              <a:rPr lang="el-GR" dirty="0"/>
              <a:t>εναρκτήρια, για την τοποθέτηση ενός νέου προϊόντος σε μια αγορά .</a:t>
            </a:r>
          </a:p>
          <a:p>
            <a:r>
              <a:rPr lang="el-GR" dirty="0" smtClean="0"/>
              <a:t>Αινιγματική </a:t>
            </a:r>
            <a:r>
              <a:rPr lang="el-GR" dirty="0"/>
              <a:t>(</a:t>
            </a:r>
            <a:r>
              <a:rPr lang="el-GR" dirty="0" err="1"/>
              <a:t>προ)διαφήμιση</a:t>
            </a:r>
            <a:r>
              <a:rPr lang="el-GR" dirty="0"/>
              <a:t> .</a:t>
            </a:r>
          </a:p>
          <a:p>
            <a:r>
              <a:rPr lang="el-GR" dirty="0" smtClean="0"/>
              <a:t>Διαφήμιση </a:t>
            </a:r>
            <a:r>
              <a:rPr lang="el-GR" dirty="0"/>
              <a:t>για την επανατοποθέτηση ενός προϊόντος .</a:t>
            </a:r>
          </a:p>
          <a:p>
            <a:r>
              <a:rPr lang="el-GR" dirty="0" smtClean="0"/>
              <a:t>Διαφήμιση </a:t>
            </a:r>
            <a:r>
              <a:rPr lang="el-GR" dirty="0"/>
              <a:t>για την συντήρηση του ονόματος και την αύξηση των πωλήσεων ενός </a:t>
            </a:r>
            <a:r>
              <a:rPr lang="el-GR" dirty="0" err="1"/>
              <a:t>προϊό</a:t>
            </a:r>
            <a:r>
              <a:rPr lang="el-GR" dirty="0"/>
              <a:t>-ντος.</a:t>
            </a:r>
          </a:p>
          <a:p>
            <a:r>
              <a:rPr lang="el-GR" dirty="0" smtClean="0"/>
              <a:t>Διαφήμιση </a:t>
            </a:r>
            <a:r>
              <a:rPr lang="el-GR" dirty="0"/>
              <a:t>εταιρική .</a:t>
            </a:r>
          </a:p>
          <a:p>
            <a:r>
              <a:rPr lang="el-GR" dirty="0" smtClean="0"/>
              <a:t>Διαφήμιση </a:t>
            </a:r>
            <a:r>
              <a:rPr lang="el-GR" dirty="0"/>
              <a:t>κλαδική.</a:t>
            </a:r>
          </a:p>
          <a:p>
            <a:r>
              <a:rPr lang="el-GR" dirty="0" smtClean="0"/>
              <a:t>Διαφήμιση </a:t>
            </a:r>
            <a:r>
              <a:rPr lang="el-GR" dirty="0"/>
              <a:t>λιανική - ενημερωτική</a:t>
            </a:r>
          </a:p>
          <a:p>
            <a:r>
              <a:rPr lang="el-GR" dirty="0" smtClean="0"/>
              <a:t>Διαφήμιση </a:t>
            </a:r>
            <a:r>
              <a:rPr lang="el-GR" dirty="0"/>
              <a:t>βιομηχανική</a:t>
            </a:r>
          </a:p>
          <a:p>
            <a:r>
              <a:rPr lang="el-GR" dirty="0" smtClean="0"/>
              <a:t>Διαφήμιση </a:t>
            </a:r>
            <a:r>
              <a:rPr lang="el-GR" dirty="0"/>
              <a:t>εμπορική</a:t>
            </a:r>
          </a:p>
          <a:p>
            <a:endParaRPr lang="el-GR" dirty="0"/>
          </a:p>
        </p:txBody>
      </p:sp>
    </p:spTree>
    <p:extLst>
      <p:ext uri="{BB962C8B-B14F-4D97-AF65-F5344CB8AC3E}">
        <p14:creationId xmlns:p14="http://schemas.microsoft.com/office/powerpoint/2010/main" val="40987553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Διαφήμιση </a:t>
            </a:r>
            <a:r>
              <a:rPr lang="el-GR" dirty="0"/>
              <a:t>πολιτική</a:t>
            </a:r>
          </a:p>
          <a:p>
            <a:r>
              <a:rPr lang="el-GR" dirty="0" smtClean="0"/>
              <a:t>Διαφήμιση </a:t>
            </a:r>
            <a:r>
              <a:rPr lang="el-GR" dirty="0"/>
              <a:t>εκπαιδευτική - ενημερωτική</a:t>
            </a:r>
          </a:p>
          <a:p>
            <a:r>
              <a:rPr lang="el-GR" dirty="0" smtClean="0"/>
              <a:t>Επίδειξη </a:t>
            </a:r>
            <a:r>
              <a:rPr lang="el-GR" dirty="0"/>
              <a:t>- εκπαιδευτική</a:t>
            </a:r>
          </a:p>
          <a:p>
            <a:r>
              <a:rPr lang="el-GR" dirty="0" smtClean="0"/>
              <a:t>Διαφήμιση </a:t>
            </a:r>
            <a:r>
              <a:rPr lang="el-GR" dirty="0"/>
              <a:t>ενημερωτική - εκπαιδευτική με την παρουσία ειδικού</a:t>
            </a:r>
          </a:p>
          <a:p>
            <a:r>
              <a:rPr lang="el-GR" dirty="0" smtClean="0"/>
              <a:t>Διαφήμιση </a:t>
            </a:r>
            <a:r>
              <a:rPr lang="el-GR" dirty="0"/>
              <a:t>κύρους</a:t>
            </a:r>
          </a:p>
          <a:p>
            <a:r>
              <a:rPr lang="el-GR" dirty="0" smtClean="0"/>
              <a:t>Η </a:t>
            </a:r>
            <a:r>
              <a:rPr lang="el-GR" dirty="0"/>
              <a:t>πληροφοριακή διαφήμιση</a:t>
            </a:r>
          </a:p>
          <a:p>
            <a:r>
              <a:rPr lang="el-GR" dirty="0" smtClean="0"/>
              <a:t>Η </a:t>
            </a:r>
            <a:r>
              <a:rPr lang="el-GR" dirty="0"/>
              <a:t>διαφήμιση πειθούς</a:t>
            </a:r>
          </a:p>
          <a:p>
            <a:r>
              <a:rPr lang="el-GR" dirty="0" smtClean="0"/>
              <a:t>Η </a:t>
            </a:r>
            <a:r>
              <a:rPr lang="el-GR" dirty="0"/>
              <a:t>υπομνηστική διαφήμιση</a:t>
            </a:r>
          </a:p>
          <a:p>
            <a:r>
              <a:rPr lang="el-GR" dirty="0" smtClean="0"/>
              <a:t>Η </a:t>
            </a:r>
            <a:r>
              <a:rPr lang="el-GR" dirty="0"/>
              <a:t>ενισχυτική διαφήμιση</a:t>
            </a:r>
          </a:p>
          <a:p>
            <a:endParaRPr lang="el-GR" dirty="0"/>
          </a:p>
        </p:txBody>
      </p:sp>
    </p:spTree>
    <p:extLst>
      <p:ext uri="{BB962C8B-B14F-4D97-AF65-F5344CB8AC3E}">
        <p14:creationId xmlns:p14="http://schemas.microsoft.com/office/powerpoint/2010/main" val="16970560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Εναρκτήρια διαφήμιση </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Κύριος </a:t>
            </a:r>
            <a:r>
              <a:rPr lang="el-GR" dirty="0"/>
              <a:t>στόχος της είναι να κάνει γνωστό το προϊόν όταν αυτό τοποθετείται για πρώτη φορά σε μια συγκεκριμένη αγορά. </a:t>
            </a:r>
          </a:p>
          <a:p>
            <a:r>
              <a:rPr lang="el-GR" dirty="0" smtClean="0"/>
              <a:t>εννοούμε </a:t>
            </a:r>
            <a:r>
              <a:rPr lang="el-GR" dirty="0"/>
              <a:t>πρωταρχικά τ' όνομα του, ταυτόχρονα και </a:t>
            </a:r>
            <a:r>
              <a:rPr lang="el-GR" dirty="0" smtClean="0"/>
              <a:t>παράλληλα </a:t>
            </a:r>
            <a:r>
              <a:rPr lang="el-GR" dirty="0"/>
              <a:t>με τα χαρακτηριστικά του, και την υπόσχεσή του, το όφελος του καταναλωτή για τον οποίο και καλείται να το αγοράσει. </a:t>
            </a:r>
          </a:p>
          <a:p>
            <a:r>
              <a:rPr lang="el-GR" dirty="0"/>
              <a:t>Η εναρκτήρια διαφήμιση έχει ορισμένα σταθερά χαρακτηριστικά, που είναι το επαγγελτικό ύφος, περιέχει περιγραφή της ταυτότητας του προϊόντος, περιλαμβάνει την υπόσχεση του </a:t>
            </a:r>
            <a:r>
              <a:rPr lang="el-GR" dirty="0" smtClean="0"/>
              <a:t>προϊόντος </a:t>
            </a:r>
            <a:r>
              <a:rPr lang="el-GR" dirty="0"/>
              <a:t>για τον καταναλωτή και τέλος επαναλαμβάνει οπτικά και ηχητικά τη μορφή και τ' όνομα του προϊόντος για να πετύχει την ταχύτερη δυνατή γνώση του από το υποψήφιο αγοραστικό κοινό</a:t>
            </a:r>
          </a:p>
          <a:p>
            <a:endParaRPr lang="el-GR" dirty="0"/>
          </a:p>
        </p:txBody>
      </p:sp>
    </p:spTree>
    <p:extLst>
      <p:ext uri="{BB962C8B-B14F-4D97-AF65-F5344CB8AC3E}">
        <p14:creationId xmlns:p14="http://schemas.microsoft.com/office/powerpoint/2010/main" val="1422092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Πρόσθετες παροχές </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pPr lvl="1"/>
            <a:r>
              <a:rPr lang="el-GR" dirty="0" smtClean="0"/>
              <a:t>σ</a:t>
            </a:r>
            <a:r>
              <a:rPr lang="el-GR" dirty="0"/>
              <a:t>' όποιον αγοράζει το είδος που πουλιέται από μια επιχείρηση ή δέχεται τις παρεχόμενες υπηρεσίες χορηγείται επιπλέον, χωρίς ιδιαίτερο αντάλλαγμα (δωρεάν), και κάποιο άλλο αγαθό ή υπηρεσία . </a:t>
            </a:r>
            <a:endParaRPr lang="el-GR" dirty="0" smtClean="0"/>
          </a:p>
          <a:p>
            <a:pPr lvl="1"/>
            <a:r>
              <a:rPr lang="el-GR" dirty="0" smtClean="0"/>
              <a:t>αποβλέπει </a:t>
            </a:r>
            <a:r>
              <a:rPr lang="el-GR" dirty="0"/>
              <a:t>στην προσέλκυση πελατείας και μπορεί να γίνει γνωστή με τη </a:t>
            </a:r>
            <a:r>
              <a:rPr lang="el-GR" dirty="0" smtClean="0"/>
              <a:t>χρησιμοποίηση </a:t>
            </a:r>
            <a:r>
              <a:rPr lang="el-GR" dirty="0"/>
              <a:t>διαφημιστικών αναγγελιών από τις εφημερίδες, το ραδιόφωνο, την τηλεόραση και με άλλες έντυπες ανακοινώσεις . </a:t>
            </a:r>
          </a:p>
          <a:p>
            <a:r>
              <a:rPr lang="el-GR" dirty="0" smtClean="0"/>
              <a:t>Κάθε </a:t>
            </a:r>
            <a:r>
              <a:rPr lang="el-GR" dirty="0"/>
              <a:t>επιχειρηματίας μπορεί να προάγει τον ανταγωνισμό με την προσέλκυση πελατών, αφού </a:t>
            </a:r>
            <a:r>
              <a:rPr lang="el-GR" dirty="0" smtClean="0"/>
              <a:t>κάθε </a:t>
            </a:r>
            <a:r>
              <a:rPr lang="el-GR" dirty="0"/>
              <a:t>διαφήμιση είναι και μια προσέλκυση. Και δεν θ' αποτελούσε ανεπίτρεπτη ενέργεια αν ο </a:t>
            </a:r>
            <a:r>
              <a:rPr lang="el-GR" dirty="0" smtClean="0"/>
              <a:t>ανταγωνισμός </a:t>
            </a:r>
            <a:r>
              <a:rPr lang="el-GR" dirty="0"/>
              <a:t>περιοριζόταν στην ποιότητα, στην τιμή και στην προέλευση του προϊόντος, αν ο καταναλωτής θα μπορούσε να ερευνήσει με νηφαλιότητα, χωρίς να επηρεάζεται από τα χρησιμοποιούμενα μέσα, αν θα μπορούσε να προσέξει ποιο είναι το προϊόν που είναι πιο συμφέρον, από άποψη τιμής, ποιότητας και τρόπου κατασκευής, αν </a:t>
            </a:r>
            <a:r>
              <a:rPr lang="el-GR" dirty="0" err="1"/>
              <a:t>ληφτεί</a:t>
            </a:r>
            <a:r>
              <a:rPr lang="el-GR" dirty="0"/>
              <a:t> μάλιστα υπόψη ότι ο έμπορος μπορεί να πουλήσει ορισμένα </a:t>
            </a:r>
            <a:r>
              <a:rPr lang="el-GR" dirty="0" smtClean="0"/>
              <a:t>εμπορεύματα μαζί </a:t>
            </a:r>
            <a:r>
              <a:rPr lang="el-GR" dirty="0"/>
              <a:t>ή να προσφέρει πολλές υπηρεσίες μαζί ή να διαφοροποιήσει τις τιμές όταν ο πελάτης αγοράζει περισσότερα ομοειδή ή διαφορετικά προϊόντα ή προϊόντα ορισμένης αξίας </a:t>
            </a:r>
            <a:r>
              <a:rPr lang="el-GR" dirty="0" smtClean="0"/>
              <a:t>.</a:t>
            </a:r>
            <a:endParaRPr lang="el-GR" dirty="0"/>
          </a:p>
        </p:txBody>
      </p:sp>
    </p:spTree>
    <p:extLst>
      <p:ext uri="{BB962C8B-B14F-4D97-AF65-F5344CB8AC3E}">
        <p14:creationId xmlns:p14="http://schemas.microsoft.com/office/powerpoint/2010/main" val="2548916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Αινιγματική διαφήμιση </a:t>
            </a:r>
            <a:br>
              <a:rPr lang="el-GR" dirty="0"/>
            </a:br>
            <a:endParaRPr lang="el-GR" dirty="0"/>
          </a:p>
        </p:txBody>
      </p:sp>
      <p:sp>
        <p:nvSpPr>
          <p:cNvPr id="3" name="Θέση περιεχομένου 2"/>
          <p:cNvSpPr>
            <a:spLocks noGrp="1"/>
          </p:cNvSpPr>
          <p:nvPr>
            <p:ph idx="1"/>
          </p:nvPr>
        </p:nvSpPr>
        <p:spPr/>
        <p:txBody>
          <a:bodyPr>
            <a:normAutofit fontScale="92500"/>
          </a:bodyPr>
          <a:lstStyle/>
          <a:p>
            <a:r>
              <a:rPr lang="el-GR" dirty="0" smtClean="0"/>
              <a:t>Η </a:t>
            </a:r>
            <a:r>
              <a:rPr lang="el-GR" dirty="0"/>
              <a:t>αινιγματική διαφήμιση χρησιμοποιείται ως </a:t>
            </a:r>
            <a:r>
              <a:rPr lang="el-GR" dirty="0" err="1"/>
              <a:t>προστάδιο</a:t>
            </a:r>
            <a:r>
              <a:rPr lang="el-GR" dirty="0"/>
              <a:t> της εναρκτήριας διαφήμισης.</a:t>
            </a:r>
          </a:p>
          <a:p>
            <a:r>
              <a:rPr lang="el-GR" dirty="0"/>
              <a:t>Στόχος της είναι η αύξηση του ενδιαφέροντος του αγοραστικού κοινού για την κυρία </a:t>
            </a:r>
            <a:r>
              <a:rPr lang="el-GR" dirty="0" smtClean="0"/>
              <a:t>διαφήμιση</a:t>
            </a:r>
            <a:r>
              <a:rPr lang="el-GR" dirty="0"/>
              <a:t>, που θ' ακολουθήσει και έτσι η ταχύτερη διείσδυση του μηνύματός της. </a:t>
            </a:r>
          </a:p>
          <a:p>
            <a:r>
              <a:rPr lang="el-GR" dirty="0"/>
              <a:t>Το χαρακτηριστικό της είναι ότι, χωρίς ν' αποκαλύπτει την ταυτότητα του προϊόντος, καλεί το κοινό σε μια περιπλάνηση γύρω από ένα αίνιγμα με βάση μια από της ιδιότητες ή τα </a:t>
            </a:r>
            <a:r>
              <a:rPr lang="el-GR" dirty="0" smtClean="0"/>
              <a:t>χαρακτηριστικά </a:t>
            </a:r>
            <a:r>
              <a:rPr lang="el-GR" dirty="0"/>
              <a:t>του προϊόντος. </a:t>
            </a:r>
          </a:p>
          <a:p>
            <a:r>
              <a:rPr lang="el-GR" dirty="0"/>
              <a:t>Στη συνέχεια, ακολουθεί και η κυρία εναρκτήρια διαφήμιση και λύνει το αίνιγμα. </a:t>
            </a:r>
          </a:p>
          <a:p>
            <a:r>
              <a:rPr lang="el-GR" dirty="0"/>
              <a:t>Η αινιγματική διαφήμιση έχει το συντομότερο κύκλο ζωής: 2-4 εβδομάδες.</a:t>
            </a:r>
          </a:p>
          <a:p>
            <a:endParaRPr lang="el-GR" dirty="0"/>
          </a:p>
        </p:txBody>
      </p:sp>
    </p:spTree>
    <p:extLst>
      <p:ext uri="{BB962C8B-B14F-4D97-AF65-F5344CB8AC3E}">
        <p14:creationId xmlns:p14="http://schemas.microsoft.com/office/powerpoint/2010/main" val="15342958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Διαφήμιση επανατοποθέτησης </a:t>
            </a:r>
          </a:p>
        </p:txBody>
      </p:sp>
      <p:sp>
        <p:nvSpPr>
          <p:cNvPr id="3" name="Θέση περιεχομένου 2"/>
          <p:cNvSpPr>
            <a:spLocks noGrp="1"/>
          </p:cNvSpPr>
          <p:nvPr>
            <p:ph idx="1"/>
          </p:nvPr>
        </p:nvSpPr>
        <p:spPr/>
        <p:txBody>
          <a:bodyPr>
            <a:normAutofit/>
          </a:bodyPr>
          <a:lstStyle/>
          <a:p>
            <a:r>
              <a:rPr lang="el-GR" dirty="0" smtClean="0"/>
              <a:t>Η </a:t>
            </a:r>
            <a:r>
              <a:rPr lang="el-GR" dirty="0"/>
              <a:t>επανατοποθέτηση του προϊόντος στην αγορά, συνήθως, γίνεται σε 2 περιπτώσεις:</a:t>
            </a:r>
          </a:p>
          <a:p>
            <a:pPr lvl="1"/>
            <a:r>
              <a:rPr lang="el-GR" dirty="0" smtClean="0"/>
              <a:t>όταν </a:t>
            </a:r>
            <a:r>
              <a:rPr lang="el-GR" dirty="0"/>
              <a:t>για διαφόρους λόγους (πρόβλημα διανομής ή λανθασμένη εναρκτήρια διαφήμιση) η πορεία του προϊόντος στην αγορά δεν είναι ικανοποιητική, </a:t>
            </a:r>
          </a:p>
          <a:p>
            <a:pPr lvl="1"/>
            <a:r>
              <a:rPr lang="el-GR" dirty="0" smtClean="0"/>
              <a:t>όταν </a:t>
            </a:r>
            <a:r>
              <a:rPr lang="el-GR" dirty="0"/>
              <a:t>το προϊόν εξελιχθεί, βελτιωθεί, αποκτήσει νέα χαρακτηριστικά και ιδιότητες, ή νέα βελτιωμένη έκδοση.</a:t>
            </a:r>
          </a:p>
          <a:p>
            <a:r>
              <a:rPr lang="el-GR" dirty="0"/>
              <a:t>Σ' αυτή την περίπτωση η επανατοποθέτηση γίνεται με διαφορετική ταυτότητα και με βάση νέα διαφημιστική στρατηγική.</a:t>
            </a:r>
          </a:p>
          <a:p>
            <a:r>
              <a:rPr lang="el-GR" dirty="0"/>
              <a:t>Η διαφήμιση επανατοποθέτησης διατηρεί τα χαρακτηριστικά της εναρκτήριας διαφήμισης σε ηπιότερο συνήθως βαθμό</a:t>
            </a:r>
          </a:p>
          <a:p>
            <a:endParaRPr lang="el-GR" dirty="0"/>
          </a:p>
        </p:txBody>
      </p:sp>
    </p:spTree>
    <p:extLst>
      <p:ext uri="{BB962C8B-B14F-4D97-AF65-F5344CB8AC3E}">
        <p14:creationId xmlns:p14="http://schemas.microsoft.com/office/powerpoint/2010/main" val="30316189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Διαφήμιση συντήρησης </a:t>
            </a:r>
            <a:br>
              <a:rPr lang="el-GR" dirty="0"/>
            </a:b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smtClean="0"/>
              <a:t>Η </a:t>
            </a:r>
            <a:r>
              <a:rPr lang="el-GR" dirty="0"/>
              <a:t>διαφήμιση συντήρησης αποτελεί το συνηθέστερο είδος διαφήμισης. </a:t>
            </a:r>
          </a:p>
          <a:p>
            <a:r>
              <a:rPr lang="el-GR" dirty="0"/>
              <a:t>Είναι η διαφήμιση με την οποία επιδιώκεται η συνεχής αύξηση της γνώσης του προϊόντος, η θεμελίωση της εμπιστοσύνης του κοινού σ' αυτό και φυσικά η διατήρηση και η αύξηση των </a:t>
            </a:r>
            <a:r>
              <a:rPr lang="el-GR" dirty="0" smtClean="0"/>
              <a:t>πωλήσεων </a:t>
            </a:r>
            <a:r>
              <a:rPr lang="el-GR" dirty="0"/>
              <a:t>και του μεριδίου αγοράς που έχει το προϊόν. </a:t>
            </a:r>
          </a:p>
          <a:p>
            <a:r>
              <a:rPr lang="el-GR" dirty="0"/>
              <a:t>Ακόμη και όταν το προϊόν είναι το πρώτο σε πωλήσεις και έχει φτάσει στο υψηλότερο σημείο πωλήσεων στη συγκεκριμένη αγορά, η διαφήμιση του είναι απαραίτητη. Γιατί, λειτουργεί ως άμυνα αφενός απέναντι στ' ανταγωνιστικά προϊόντα αλλά και αφετέρου στα τυχόν νέα προϊόντα, που είναι ομοειδή μ' αυτό. </a:t>
            </a:r>
          </a:p>
          <a:p>
            <a:r>
              <a:rPr lang="el-GR" dirty="0"/>
              <a:t>Η διαφήμιση συντήρησης δεν έχει κάποια σταθερά κοινά χαρακτηριστικά και η </a:t>
            </a:r>
            <a:r>
              <a:rPr lang="el-GR" dirty="0" smtClean="0"/>
              <a:t>δημιουργικότητα </a:t>
            </a:r>
            <a:r>
              <a:rPr lang="el-GR" dirty="0"/>
              <a:t>λειτουργεί εντελώς ελεύθερα. </a:t>
            </a:r>
          </a:p>
          <a:p>
            <a:r>
              <a:rPr lang="el-GR" dirty="0"/>
              <a:t>Η διαφήμιση συντήρησης έχει το μεγαλύτερο κύκλο ζωής και ως είδος, αφού παρακολουθεί το προϊόν μέχρι τον εμπορικό "θάνατό" του αλλά και ως επιμέρους ξεχωριστές εκστρατείες που όταν είναι αποτελεσματικές συχνά έχουν ζωή 3, 4 και 5 ετών.</a:t>
            </a:r>
          </a:p>
          <a:p>
            <a:endParaRPr lang="el-GR" dirty="0"/>
          </a:p>
          <a:p>
            <a:endParaRPr lang="el-GR" dirty="0"/>
          </a:p>
          <a:p>
            <a:endParaRPr lang="el-GR" dirty="0"/>
          </a:p>
        </p:txBody>
      </p:sp>
    </p:spTree>
    <p:extLst>
      <p:ext uri="{BB962C8B-B14F-4D97-AF65-F5344CB8AC3E}">
        <p14:creationId xmlns:p14="http://schemas.microsoft.com/office/powerpoint/2010/main" val="9121869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Διαφήμιση εταιρική </a:t>
            </a:r>
          </a:p>
        </p:txBody>
      </p:sp>
      <p:sp>
        <p:nvSpPr>
          <p:cNvPr id="3" name="Θέση περιεχομένου 2"/>
          <p:cNvSpPr>
            <a:spLocks noGrp="1"/>
          </p:cNvSpPr>
          <p:nvPr>
            <p:ph idx="1"/>
          </p:nvPr>
        </p:nvSpPr>
        <p:spPr/>
        <p:txBody>
          <a:bodyPr/>
          <a:lstStyle/>
          <a:p>
            <a:r>
              <a:rPr lang="el-GR" dirty="0" smtClean="0"/>
              <a:t>Είναι </a:t>
            </a:r>
            <a:r>
              <a:rPr lang="el-GR" dirty="0"/>
              <a:t>η διαφήμιση που γίνεται για την επιχείρηση παραγωγής ή / και τα προϊόντα της, στο </a:t>
            </a:r>
            <a:r>
              <a:rPr lang="el-GR" dirty="0" smtClean="0"/>
              <a:t>σύνολό </a:t>
            </a:r>
            <a:r>
              <a:rPr lang="el-GR" dirty="0"/>
              <a:t>τους, με στόχο κυρίως την αύξηση του κύρους, του γοήτρου. του κύρους και της </a:t>
            </a:r>
            <a:r>
              <a:rPr lang="el-GR" dirty="0" smtClean="0"/>
              <a:t>εμπιστοσύνης </a:t>
            </a:r>
            <a:r>
              <a:rPr lang="el-GR" dirty="0"/>
              <a:t>του κοινού. </a:t>
            </a:r>
          </a:p>
          <a:p>
            <a:r>
              <a:rPr lang="el-GR" dirty="0"/>
              <a:t>Συχνά - πυκνά έχει τη μορφή ορθογραφικού μηνύματος όταν είναι έντυπη ή ντοκιμαντέρ όταν είναι τηλεοπτική.</a:t>
            </a:r>
          </a:p>
          <a:p>
            <a:endParaRPr lang="el-GR" dirty="0"/>
          </a:p>
        </p:txBody>
      </p:sp>
    </p:spTree>
    <p:extLst>
      <p:ext uri="{BB962C8B-B14F-4D97-AF65-F5344CB8AC3E}">
        <p14:creationId xmlns:p14="http://schemas.microsoft.com/office/powerpoint/2010/main" val="7171141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Διαφήμιση κλαδική </a:t>
            </a:r>
            <a:br>
              <a:rPr lang="el-GR" dirty="0"/>
            </a:br>
            <a:endParaRPr lang="el-GR" dirty="0"/>
          </a:p>
        </p:txBody>
      </p:sp>
      <p:sp>
        <p:nvSpPr>
          <p:cNvPr id="3" name="Θέση περιεχομένου 2"/>
          <p:cNvSpPr>
            <a:spLocks noGrp="1"/>
          </p:cNvSpPr>
          <p:nvPr>
            <p:ph idx="1"/>
          </p:nvPr>
        </p:nvSpPr>
        <p:spPr/>
        <p:txBody>
          <a:bodyPr/>
          <a:lstStyle/>
          <a:p>
            <a:r>
              <a:rPr lang="el-GR" dirty="0" smtClean="0"/>
              <a:t>Η </a:t>
            </a:r>
            <a:r>
              <a:rPr lang="el-GR" dirty="0"/>
              <a:t>κλαδική διαφήμιση επιδιώκει την αύξηση εμπιστοσύνης και πωλήσεων των προϊόντων ενός ολοκλήρου κλάδου. </a:t>
            </a:r>
          </a:p>
          <a:p>
            <a:r>
              <a:rPr lang="el-GR" dirty="0"/>
              <a:t>Χαρακτηριστικά παραδείγματα είναι εκστρατείες για τα ελληνικά προϊόντα (έπιπλα, πλακάκια, ηλιακή θερμοσίφωνες), στα πλαίσια της προσπάθειας στηρίξεις των ελληνικών προϊόντων. </a:t>
            </a:r>
          </a:p>
          <a:p>
            <a:endParaRPr lang="el-GR" dirty="0"/>
          </a:p>
        </p:txBody>
      </p:sp>
    </p:spTree>
    <p:extLst>
      <p:ext uri="{BB962C8B-B14F-4D97-AF65-F5344CB8AC3E}">
        <p14:creationId xmlns:p14="http://schemas.microsoft.com/office/powerpoint/2010/main" val="1479297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Διαφήμιση λιανική - ενημερωτική </a:t>
            </a:r>
          </a:p>
        </p:txBody>
      </p:sp>
      <p:sp>
        <p:nvSpPr>
          <p:cNvPr id="3" name="Θέση περιεχομένου 2"/>
          <p:cNvSpPr>
            <a:spLocks noGrp="1"/>
          </p:cNvSpPr>
          <p:nvPr>
            <p:ph idx="1"/>
          </p:nvPr>
        </p:nvSpPr>
        <p:spPr/>
        <p:txBody>
          <a:bodyPr>
            <a:normAutofit fontScale="92500" lnSpcReduction="20000"/>
          </a:bodyPr>
          <a:lstStyle/>
          <a:p>
            <a:r>
              <a:rPr lang="el-GR" dirty="0" smtClean="0"/>
              <a:t>Το </a:t>
            </a:r>
            <a:r>
              <a:rPr lang="el-GR" dirty="0"/>
              <a:t>είδος αυτό της διαφήμισης ενημερώνει τους καταναλωτές για τα περισσότερα καταστήματα λιανικής πώλησης που εμπορεύονται τα διαφημιζόμενα προϊόντα. </a:t>
            </a:r>
          </a:p>
          <a:p>
            <a:r>
              <a:rPr lang="el-GR" dirty="0"/>
              <a:t>Η λιανική διαφήμιση έχει 4 στόχους:</a:t>
            </a:r>
          </a:p>
          <a:p>
            <a:pPr lvl="1"/>
            <a:r>
              <a:rPr lang="el-GR" dirty="0" smtClean="0"/>
              <a:t>Την </a:t>
            </a:r>
            <a:r>
              <a:rPr lang="el-GR" dirty="0"/>
              <a:t>άμεση πώληση προϊόντων</a:t>
            </a:r>
          </a:p>
          <a:p>
            <a:pPr lvl="1"/>
            <a:r>
              <a:rPr lang="el-GR" dirty="0" smtClean="0"/>
              <a:t>Τη </a:t>
            </a:r>
            <a:r>
              <a:rPr lang="el-GR" dirty="0"/>
              <a:t>δημιουργία ταυτότητας προϊόντος ή χαρακτήρα καταστήματος</a:t>
            </a:r>
          </a:p>
          <a:p>
            <a:pPr lvl="1"/>
            <a:r>
              <a:rPr lang="el-GR" dirty="0" smtClean="0"/>
              <a:t>Την </a:t>
            </a:r>
            <a:r>
              <a:rPr lang="el-GR" dirty="0"/>
              <a:t>εξακρίβωση της τοποθεσίας</a:t>
            </a:r>
          </a:p>
          <a:p>
            <a:pPr lvl="1"/>
            <a:r>
              <a:rPr lang="el-GR" dirty="0" smtClean="0"/>
              <a:t>Την </a:t>
            </a:r>
            <a:r>
              <a:rPr lang="el-GR" dirty="0"/>
              <a:t>προσέλκυση νέων πελατών</a:t>
            </a:r>
          </a:p>
          <a:p>
            <a:r>
              <a:rPr lang="el-GR" dirty="0"/>
              <a:t>Για τη διαφήμιση της λιανικής πώλησης πρέπει να καταβάλλεται μεγάλη διαφημιστική </a:t>
            </a:r>
            <a:r>
              <a:rPr lang="el-GR" dirty="0" smtClean="0"/>
              <a:t>προσπάθεια </a:t>
            </a:r>
            <a:r>
              <a:rPr lang="el-GR" dirty="0"/>
              <a:t>πειθούς για την προσέγγιση του καταναλωτικού κοινού. </a:t>
            </a:r>
          </a:p>
          <a:p>
            <a:r>
              <a:rPr lang="el-GR" dirty="0"/>
              <a:t>Τ' αποτελέσματα γίνονται αμέσως φανερά μετά από μια επιτυχημένη ή μη διαφημιστική </a:t>
            </a:r>
            <a:r>
              <a:rPr lang="el-GR" dirty="0" smtClean="0"/>
              <a:t>εκστρατεία</a:t>
            </a:r>
            <a:r>
              <a:rPr lang="el-GR" dirty="0"/>
              <a:t>. </a:t>
            </a:r>
          </a:p>
          <a:p>
            <a:r>
              <a:rPr lang="el-GR" dirty="0"/>
              <a:t>Η διαφήμιση αυτής της μορφής είναι ουσιαστική για την επιτυχία και τη διάρκεια τόσο ενός καταστήματος όσο και ενός προϊόντος.</a:t>
            </a:r>
          </a:p>
          <a:p>
            <a:endParaRPr lang="el-GR" dirty="0"/>
          </a:p>
        </p:txBody>
      </p:sp>
    </p:spTree>
    <p:extLst>
      <p:ext uri="{BB962C8B-B14F-4D97-AF65-F5344CB8AC3E}">
        <p14:creationId xmlns:p14="http://schemas.microsoft.com/office/powerpoint/2010/main" val="331740632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Διαφήμιση βιομηχανική </a:t>
            </a:r>
            <a:br>
              <a:rPr lang="el-GR" dirty="0"/>
            </a:br>
            <a:endParaRPr lang="el-GR" dirty="0"/>
          </a:p>
        </p:txBody>
      </p:sp>
      <p:sp>
        <p:nvSpPr>
          <p:cNvPr id="3" name="Θέση περιεχομένου 2"/>
          <p:cNvSpPr>
            <a:spLocks noGrp="1"/>
          </p:cNvSpPr>
          <p:nvPr>
            <p:ph idx="1"/>
          </p:nvPr>
        </p:nvSpPr>
        <p:spPr/>
        <p:txBody>
          <a:bodyPr/>
          <a:lstStyle/>
          <a:p>
            <a:endParaRPr lang="el-GR" dirty="0"/>
          </a:p>
          <a:p>
            <a:r>
              <a:rPr lang="el-GR" dirty="0" smtClean="0"/>
              <a:t>Η </a:t>
            </a:r>
            <a:r>
              <a:rPr lang="el-GR" dirty="0"/>
              <a:t>βιομηχανική διαφήμιση καλείται να καλύψει το βιομηχανικό κόσμο και τις βιομηχανίες.</a:t>
            </a:r>
          </a:p>
          <a:p>
            <a:r>
              <a:rPr lang="el-GR" dirty="0"/>
              <a:t>Αναφέρεται τόσο στη γνωστοποίηση των πρώτων υλών που αφορούν τις ίδιες τις βιομηχανίες όσο και σ' έτοιμα βιομηχανικά προϊόντα τους. </a:t>
            </a:r>
          </a:p>
          <a:p>
            <a:r>
              <a:rPr lang="el-GR" dirty="0"/>
              <a:t>Επίσης, αναφέρεται στο παραγωγικό έργο των βιομηχανιών και τις επιτεύξεις τους.</a:t>
            </a:r>
          </a:p>
          <a:p>
            <a:endParaRPr lang="el-GR" dirty="0"/>
          </a:p>
        </p:txBody>
      </p:sp>
    </p:spTree>
    <p:extLst>
      <p:ext uri="{BB962C8B-B14F-4D97-AF65-F5344CB8AC3E}">
        <p14:creationId xmlns:p14="http://schemas.microsoft.com/office/powerpoint/2010/main" val="30368760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Διαφήμιση εμπορική </a:t>
            </a:r>
            <a:br>
              <a:rPr lang="el-GR" dirty="0"/>
            </a:b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Αυτό </a:t>
            </a:r>
            <a:r>
              <a:rPr lang="el-GR" dirty="0"/>
              <a:t>το είδος της διαφήμισης είναι η πιο συνηθισμένη μορφή που περιβάλλει την </a:t>
            </a:r>
            <a:r>
              <a:rPr lang="el-GR" dirty="0" smtClean="0"/>
              <a:t>καθημερινότητα </a:t>
            </a:r>
            <a:r>
              <a:rPr lang="el-GR" dirty="0"/>
              <a:t>και παροτρύνει τους καταναλωτές ν' αγοράζουν κάθε είδους προϊόντα καθημερινής </a:t>
            </a:r>
            <a:r>
              <a:rPr lang="el-GR" dirty="0" smtClean="0"/>
              <a:t>ανάγκης </a:t>
            </a:r>
            <a:r>
              <a:rPr lang="el-GR" dirty="0"/>
              <a:t>όπως λ.χ.: είδη καθημερινής χρήσης (καθαριότητας, τρόφιμα, ρουχισμού). Χωρίς την </a:t>
            </a:r>
            <a:r>
              <a:rPr lang="el-GR" dirty="0" smtClean="0"/>
              <a:t>εμπορική </a:t>
            </a:r>
            <a:r>
              <a:rPr lang="el-GR" dirty="0"/>
              <a:t>διαφήμιση που προωθεί τις πωλήσεις, είναι ουσιαστικά δύσκολο να φανταστεί κάποιος πως θα μπορούσαν να (</a:t>
            </a:r>
            <a:r>
              <a:rPr lang="el-GR" dirty="0" err="1"/>
              <a:t>δια)κινηθούν</a:t>
            </a:r>
            <a:r>
              <a:rPr lang="el-GR" dirty="0"/>
              <a:t> τα προϊόντα και να έχουν μεγάλη διάρκεια ζωής στη σύγχρονη εμπορική κοινωνία, με μαζική παράγωγη και κατανάλωση. </a:t>
            </a:r>
          </a:p>
          <a:p>
            <a:r>
              <a:rPr lang="el-GR" dirty="0"/>
              <a:t>Συνήθως, για τα καινούρια προϊόντα που κινούνται στην αγορά και προωθούνται για πρώτη φορά η διαφημιστική τους παρουσία θα πρέπει να έχει έντονα, ανταγωνιστικά χαρακτηριστικά και να είναι εμπορική από τη φύση της και το είδος του προϊόντος.</a:t>
            </a:r>
          </a:p>
          <a:p>
            <a:r>
              <a:rPr lang="el-GR" dirty="0"/>
              <a:t>Η διαφήμιση αυτής της μορφής προτείνει στο αγοραστικό κοινό να εξετάσει τις τιμές, τις </a:t>
            </a:r>
            <a:r>
              <a:rPr lang="el-GR" dirty="0" smtClean="0"/>
              <a:t>καινοτομίες </a:t>
            </a:r>
            <a:r>
              <a:rPr lang="el-GR" dirty="0"/>
              <a:t>και την ποικιλία των ποιοτήτων που έχει στη διάθεσή του σε σχέση με αλλά ομοειδή </a:t>
            </a:r>
            <a:r>
              <a:rPr lang="el-GR" dirty="0" smtClean="0"/>
              <a:t>ανταγωνιστικά </a:t>
            </a:r>
            <a:r>
              <a:rPr lang="el-GR" dirty="0"/>
              <a:t>προϊόντα. </a:t>
            </a:r>
          </a:p>
          <a:p>
            <a:r>
              <a:rPr lang="el-GR" dirty="0"/>
              <a:t>Το είδος αυτό υποστηρίζει ότι η διαφήμιση προσπαθεί να ενημερώσει και ταυτόχρονα να εκ-παιδεύσει το κοινό να προτιμάει συνεχώς κάποια συγκεκριμένη μάρκα για τα προϊόντα τα οποία χρειάζεται άμεσα. </a:t>
            </a:r>
          </a:p>
          <a:p>
            <a:endParaRPr lang="el-GR" dirty="0"/>
          </a:p>
        </p:txBody>
      </p:sp>
    </p:spTree>
    <p:extLst>
      <p:ext uri="{BB962C8B-B14F-4D97-AF65-F5344CB8AC3E}">
        <p14:creationId xmlns:p14="http://schemas.microsoft.com/office/powerpoint/2010/main" val="49990943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l-GR" dirty="0"/>
              <a:t>Η πειστική δομή της εμπορικής διαφήμισης έχει ως στόχο την άμεση πώληση. </a:t>
            </a:r>
          </a:p>
          <a:p>
            <a:r>
              <a:rPr lang="el-GR" dirty="0"/>
              <a:t>Η εμπορική διαφήμιση αλλά και γενικά όλη η φιλοσοφία της διαφήμισης βασίζεται σ' ένα </a:t>
            </a:r>
            <a:r>
              <a:rPr lang="el-GR" dirty="0" smtClean="0"/>
              <a:t>συγκεκριμένο </a:t>
            </a:r>
            <a:r>
              <a:rPr lang="el-GR" dirty="0"/>
              <a:t>μοντέλο επικοινωνίας. </a:t>
            </a:r>
          </a:p>
          <a:p>
            <a:r>
              <a:rPr lang="el-GR" dirty="0"/>
              <a:t>Για να πετύχει το σκοπό του το μοντέλο αυτό πρέπει να εκτελεί πέντε βασικές λειτουργίες:</a:t>
            </a:r>
          </a:p>
          <a:p>
            <a:pPr lvl="1"/>
            <a:r>
              <a:rPr lang="el-GR" dirty="0" smtClean="0"/>
              <a:t>Να </a:t>
            </a:r>
            <a:r>
              <a:rPr lang="el-GR" dirty="0"/>
              <a:t>προκαλέσει την προσοχή του καταναλωτή</a:t>
            </a:r>
          </a:p>
          <a:p>
            <a:pPr lvl="1"/>
            <a:r>
              <a:rPr lang="el-GR" dirty="0" smtClean="0"/>
              <a:t>Να </a:t>
            </a:r>
            <a:r>
              <a:rPr lang="el-GR" dirty="0"/>
              <a:t>κινήσει το ενδιαφέρον του</a:t>
            </a:r>
          </a:p>
          <a:p>
            <a:pPr lvl="1"/>
            <a:r>
              <a:rPr lang="el-GR" dirty="0" smtClean="0"/>
              <a:t>Να </a:t>
            </a:r>
            <a:r>
              <a:rPr lang="el-GR" dirty="0"/>
              <a:t>του δημιουργήσει επιθυμία</a:t>
            </a:r>
          </a:p>
          <a:p>
            <a:pPr lvl="1"/>
            <a:r>
              <a:rPr lang="el-GR" dirty="0" smtClean="0"/>
              <a:t>Να </a:t>
            </a:r>
            <a:r>
              <a:rPr lang="el-GR" dirty="0"/>
              <a:t>προκαλέσει δράση σ' αυτόν</a:t>
            </a:r>
          </a:p>
          <a:p>
            <a:r>
              <a:rPr lang="el-GR" dirty="0"/>
              <a:t>Πάντως, η επιτυχία της εμπορικής διαφήμιση κρίνεται τελικά από την ικανοποίηση του </a:t>
            </a:r>
            <a:r>
              <a:rPr lang="el-GR" dirty="0" smtClean="0"/>
              <a:t>καταναλωτή</a:t>
            </a:r>
            <a:r>
              <a:rPr lang="el-GR" dirty="0"/>
              <a:t>.</a:t>
            </a:r>
          </a:p>
          <a:p>
            <a:endParaRPr lang="el-GR" dirty="0"/>
          </a:p>
        </p:txBody>
      </p:sp>
    </p:spTree>
    <p:extLst>
      <p:ext uri="{BB962C8B-B14F-4D97-AF65-F5344CB8AC3E}">
        <p14:creationId xmlns:p14="http://schemas.microsoft.com/office/powerpoint/2010/main" val="41727449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Πολιτική διαφήμιση </a:t>
            </a:r>
          </a:p>
        </p:txBody>
      </p:sp>
      <p:sp>
        <p:nvSpPr>
          <p:cNvPr id="3" name="Θέση περιεχομένου 2"/>
          <p:cNvSpPr>
            <a:spLocks noGrp="1"/>
          </p:cNvSpPr>
          <p:nvPr>
            <p:ph idx="1"/>
          </p:nvPr>
        </p:nvSpPr>
        <p:spPr/>
        <p:txBody>
          <a:bodyPr/>
          <a:lstStyle/>
          <a:p>
            <a:r>
              <a:rPr lang="el-GR" dirty="0" smtClean="0"/>
              <a:t>Πολιτική </a:t>
            </a:r>
            <a:r>
              <a:rPr lang="el-GR" dirty="0"/>
              <a:t>διαφήμιση είναι η καμπάνια πολιτικού περιεχομένου που συνήθως παρουσιάζεται σ' έντονο ρυθμό στις περιόδους προεκλογικής εκστρατείας των πολιτικών κόμματων. </a:t>
            </a:r>
          </a:p>
          <a:p>
            <a:r>
              <a:rPr lang="el-GR" dirty="0"/>
              <a:t>Πάντοτε πριν από κάθε διαφήμιση τέτοιου τύπου, συνήθως, στην τηλεόραση προηγείται το ηχητικό ή / και οπτικό μήνυμα "ακολουθεί πολιτική διαφήμιση". </a:t>
            </a:r>
          </a:p>
          <a:p>
            <a:r>
              <a:rPr lang="el-GR" dirty="0"/>
              <a:t>Έτσι, ενημερώνει το κοινό για το τι ακολουθεί ώστε να έχει την επιλογή αν θα την </a:t>
            </a:r>
            <a:r>
              <a:rPr lang="el-GR" dirty="0" smtClean="0"/>
              <a:t>παρακολουθήσει </a:t>
            </a:r>
            <a:r>
              <a:rPr lang="el-GR" dirty="0"/>
              <a:t>ή όχι.</a:t>
            </a:r>
          </a:p>
          <a:p>
            <a:endParaRPr lang="el-GR" dirty="0"/>
          </a:p>
        </p:txBody>
      </p:sp>
    </p:spTree>
    <p:extLst>
      <p:ext uri="{BB962C8B-B14F-4D97-AF65-F5344CB8AC3E}">
        <p14:creationId xmlns:p14="http://schemas.microsoft.com/office/powerpoint/2010/main" val="3920333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Αθέμιτη διαφήμιση </a:t>
            </a:r>
            <a:br>
              <a:rPr lang="el-GR" dirty="0"/>
            </a:br>
            <a:endParaRPr lang="el-GR" dirty="0"/>
          </a:p>
        </p:txBody>
      </p:sp>
      <p:sp>
        <p:nvSpPr>
          <p:cNvPr id="3" name="Θέση περιεχομένου 2"/>
          <p:cNvSpPr>
            <a:spLocks noGrp="1"/>
          </p:cNvSpPr>
          <p:nvPr>
            <p:ph idx="1"/>
          </p:nvPr>
        </p:nvSpPr>
        <p:spPr>
          <a:xfrm>
            <a:off x="457200" y="1600200"/>
            <a:ext cx="8229600" cy="5141168"/>
          </a:xfrm>
        </p:spPr>
        <p:txBody>
          <a:bodyPr>
            <a:normAutofit fontScale="70000" lnSpcReduction="20000"/>
          </a:bodyPr>
          <a:lstStyle/>
          <a:p>
            <a:r>
              <a:rPr lang="el-GR" dirty="0" smtClean="0"/>
              <a:t>είναι </a:t>
            </a:r>
            <a:r>
              <a:rPr lang="el-GR" dirty="0"/>
              <a:t>κάθε διαφήμιση που προσβάλλει τα χρηστά ήθη , δηλαδή την αντίληψη του μέσου ανθρώπου για την κοινωνική ηθική. </a:t>
            </a:r>
          </a:p>
          <a:p>
            <a:r>
              <a:rPr lang="el-GR" dirty="0" smtClean="0"/>
              <a:t>η </a:t>
            </a:r>
            <a:r>
              <a:rPr lang="el-GR" dirty="0"/>
              <a:t>αθέμιτη διαφήμιση απαγορεύεται.</a:t>
            </a:r>
          </a:p>
          <a:p>
            <a:r>
              <a:rPr lang="el-GR" dirty="0" smtClean="0"/>
              <a:t>είναι </a:t>
            </a:r>
            <a:r>
              <a:rPr lang="el-GR" dirty="0"/>
              <a:t>ιδιαίτερα η διαφήμιση </a:t>
            </a:r>
            <a:r>
              <a:rPr lang="el-GR" dirty="0" smtClean="0"/>
              <a:t>που</a:t>
            </a:r>
          </a:p>
          <a:p>
            <a:pPr lvl="1"/>
            <a:r>
              <a:rPr lang="el-GR" dirty="0" smtClean="0"/>
              <a:t>έχει </a:t>
            </a:r>
            <a:r>
              <a:rPr lang="el-GR" dirty="0"/>
              <a:t>στόχο ή ενδεχόμενο αποτέλεσμα την πρόκληση ή εκμετάλλευση αισθημάτων  φόβου , προλήψεων ή δεισιδαιμονιών, αλλά και αδυναμίας και απόγνωσης , ή την εξώθηση σ' εγκληματικές πράξεις, </a:t>
            </a:r>
          </a:p>
          <a:p>
            <a:pPr lvl="1"/>
            <a:r>
              <a:rPr lang="el-GR" dirty="0" smtClean="0"/>
              <a:t>διακρίνει </a:t>
            </a:r>
            <a:r>
              <a:rPr lang="el-GR" dirty="0"/>
              <a:t>μειωτικά κοινωνικές ομάδες με βάση το φύλο, τη φυλή, την ηλικία, το θρήσκευμα, την εθνικότητα, την καταγωγή, τις πεποιθήσεις και τις φυσικές ή ψυχικές ιδιαιτερότητες, </a:t>
            </a:r>
          </a:p>
          <a:p>
            <a:pPr lvl="1"/>
            <a:r>
              <a:rPr lang="el-GR" dirty="0" smtClean="0"/>
              <a:t>δημιουργεί </a:t>
            </a:r>
            <a:r>
              <a:rPr lang="el-GR" dirty="0"/>
              <a:t>την εικόνα υπερβολικά δελεαστικής προσφοράς, ιδίως σε παιδιά, νέους και στις πιο ευάλωτες κατηγορίες του πληθυσμού, </a:t>
            </a:r>
          </a:p>
          <a:p>
            <a:pPr lvl="1"/>
            <a:r>
              <a:rPr lang="el-GR" dirty="0" smtClean="0"/>
              <a:t>απευθύνει </a:t>
            </a:r>
            <a:r>
              <a:rPr lang="el-GR" dirty="0"/>
              <a:t>το διαφημιστικό μήνυμα κατευθείαν στο υποσυνείδητο  (υποβλητική διαφήμιση ), χωρίς ν' αφήνει στο δέκτη του μηνύματος τη δυνατότητα κριτικής, ή </a:t>
            </a:r>
          </a:p>
          <a:p>
            <a:pPr lvl="1"/>
            <a:r>
              <a:rPr lang="el-GR" dirty="0" smtClean="0"/>
              <a:t>προβάλλει </a:t>
            </a:r>
            <a:r>
              <a:rPr lang="el-GR" dirty="0"/>
              <a:t>έμμεσα προϊόντα άλλα από εκείνα που αποτελούν το εμφανές περιεχόμενο του </a:t>
            </a:r>
            <a:r>
              <a:rPr lang="el-GR" dirty="0" err="1"/>
              <a:t>διαφη</a:t>
            </a:r>
            <a:r>
              <a:rPr lang="el-GR" dirty="0"/>
              <a:t>-</a:t>
            </a:r>
            <a:r>
              <a:rPr lang="el-GR" dirty="0" err="1"/>
              <a:t>μιστικού</a:t>
            </a:r>
            <a:r>
              <a:rPr lang="el-GR" dirty="0"/>
              <a:t> μηνύματος , χωρίς η προβολή αυτή ν' αποτελεί νοηματικά ουσιώδες και αναπόσπαστο τμήμα του . Πρόκειται για τη λεγόμενη γκρίζα ή έμμεση διαφήμιση . Η απαγόρευση της έμμεσης διαφήμισης θέλει να εξασφαλίσει την ελευθερία απόφασης του καταναλωτή για την επιλογή της προσφοράς αλλά και να επιβάλλει κάποιο επίπεδο πληροφοριακού χαραχτήρα στη διαφήμιση .</a:t>
            </a:r>
          </a:p>
          <a:p>
            <a:r>
              <a:rPr lang="el-GR" dirty="0"/>
              <a:t>Η ειδική νομοθεσία της ραδιοτηλεόρασης  προβλέπει και άλλες περιπτώσεις χαρακτηρισμού της ραδιοτηλεοπτικής διαφήμισης ως αθέμιτης </a:t>
            </a:r>
          </a:p>
        </p:txBody>
      </p:sp>
    </p:spTree>
    <p:extLst>
      <p:ext uri="{BB962C8B-B14F-4D97-AF65-F5344CB8AC3E}">
        <p14:creationId xmlns:p14="http://schemas.microsoft.com/office/powerpoint/2010/main" val="394497172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Διαφήμιση εκπαιδευτική - ενημερωτική </a:t>
            </a:r>
          </a:p>
        </p:txBody>
      </p:sp>
      <p:sp>
        <p:nvSpPr>
          <p:cNvPr id="3" name="Θέση περιεχομένου 2"/>
          <p:cNvSpPr>
            <a:spLocks noGrp="1"/>
          </p:cNvSpPr>
          <p:nvPr>
            <p:ph idx="1"/>
          </p:nvPr>
        </p:nvSpPr>
        <p:spPr/>
        <p:txBody>
          <a:bodyPr/>
          <a:lstStyle/>
          <a:p>
            <a:r>
              <a:rPr lang="el-GR" dirty="0" smtClean="0"/>
              <a:t>Αυτή </a:t>
            </a:r>
            <a:r>
              <a:rPr lang="el-GR" dirty="0"/>
              <a:t>η μορφή της διαφήμισης έχει ως σκοπό να ενημερώσει και να εκπαιδεύσει το υποψήφιο καταναλωτικό κοινό στις χρήσεις και στις λεπτομέρειες της λειτουργίας ενός προϊόντος ή μιας υπηρεσίας που χρειάζεται περισσότερη ενημέρωση - εκπαίδευση. </a:t>
            </a:r>
          </a:p>
          <a:p>
            <a:r>
              <a:rPr lang="el-GR" dirty="0"/>
              <a:t>Το στυλ της ενημερωτικής - εκπαιδευτικής διαφήμισης έχει συμβουλευτικό χαρακτήρα ώστε να παρουσιάζεται έντονα ως κύριο μέλημα του διαφημιστή το όφελος του καταναλωτή.</a:t>
            </a:r>
          </a:p>
          <a:p>
            <a:endParaRPr lang="el-GR" dirty="0"/>
          </a:p>
        </p:txBody>
      </p:sp>
    </p:spTree>
    <p:extLst>
      <p:ext uri="{BB962C8B-B14F-4D97-AF65-F5344CB8AC3E}">
        <p14:creationId xmlns:p14="http://schemas.microsoft.com/office/powerpoint/2010/main" val="393706502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Επίδειξη - εκπαιδευτική παρουσίαση </a:t>
            </a:r>
            <a:br>
              <a:rPr lang="el-GR" dirty="0"/>
            </a:br>
            <a:endParaRPr lang="el-GR" dirty="0"/>
          </a:p>
        </p:txBody>
      </p:sp>
      <p:sp>
        <p:nvSpPr>
          <p:cNvPr id="3" name="Θέση περιεχομένου 2"/>
          <p:cNvSpPr>
            <a:spLocks noGrp="1"/>
          </p:cNvSpPr>
          <p:nvPr>
            <p:ph idx="1"/>
          </p:nvPr>
        </p:nvSpPr>
        <p:spPr/>
        <p:txBody>
          <a:bodyPr/>
          <a:lstStyle/>
          <a:p>
            <a:r>
              <a:rPr lang="el-GR" dirty="0" smtClean="0"/>
              <a:t>Η </a:t>
            </a:r>
            <a:r>
              <a:rPr lang="el-GR" dirty="0"/>
              <a:t>διαφήμιση της επίδειξης είναι αρκετά συνηθισμένη και τη συναντάμε όταν θέλουμε να </a:t>
            </a:r>
            <a:r>
              <a:rPr lang="el-GR" dirty="0" smtClean="0"/>
              <a:t>παρουσιάσουμε </a:t>
            </a:r>
            <a:r>
              <a:rPr lang="el-GR" dirty="0"/>
              <a:t>ένα προϊόν με συγκεκριμένα καταναλωτικά στοιχεία. </a:t>
            </a:r>
          </a:p>
          <a:p>
            <a:r>
              <a:rPr lang="el-GR" dirty="0"/>
              <a:t>Έχει έντονα ανταγωνιστικά χαρακτηριστικά και συνήθως αναφέρεται σε διαρκή καταναλωτικά προϊόντα.</a:t>
            </a:r>
          </a:p>
          <a:p>
            <a:endParaRPr lang="el-GR" dirty="0"/>
          </a:p>
        </p:txBody>
      </p:sp>
    </p:spTree>
    <p:extLst>
      <p:ext uri="{BB962C8B-B14F-4D97-AF65-F5344CB8AC3E}">
        <p14:creationId xmlns:p14="http://schemas.microsoft.com/office/powerpoint/2010/main" val="258383969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692696"/>
            <a:ext cx="8229600" cy="1080120"/>
          </a:xfrm>
        </p:spPr>
        <p:txBody>
          <a:bodyPr>
            <a:normAutofit fontScale="90000"/>
          </a:bodyPr>
          <a:lstStyle/>
          <a:p>
            <a:r>
              <a:rPr lang="el-GR" dirty="0"/>
              <a:t>Διαφήμιση ενημερωτική - εκπαιδευτική με την παρουσία ειδικού </a:t>
            </a:r>
            <a:br>
              <a:rPr lang="el-GR" dirty="0"/>
            </a:br>
            <a:endParaRPr lang="el-GR" dirty="0"/>
          </a:p>
        </p:txBody>
      </p:sp>
      <p:sp>
        <p:nvSpPr>
          <p:cNvPr id="3" name="Θέση περιεχομένου 2"/>
          <p:cNvSpPr>
            <a:spLocks noGrp="1"/>
          </p:cNvSpPr>
          <p:nvPr>
            <p:ph idx="1"/>
          </p:nvPr>
        </p:nvSpPr>
        <p:spPr>
          <a:xfrm>
            <a:off x="457200" y="1772816"/>
            <a:ext cx="8229600" cy="4704184"/>
          </a:xfrm>
        </p:spPr>
        <p:txBody>
          <a:bodyPr>
            <a:normAutofit/>
          </a:bodyPr>
          <a:lstStyle/>
          <a:p>
            <a:r>
              <a:rPr lang="el-GR" dirty="0" smtClean="0"/>
              <a:t>Η </a:t>
            </a:r>
            <a:r>
              <a:rPr lang="el-GR" dirty="0"/>
              <a:t>πληροφόρηση, η εκπαίδευση και η ενημέρωση όταν γίνονται με την παρουσία ειδικευμένου προσωπικού που έχει αποδεδειγμένα κύρος, ειδικότητα και γνώσεις πάνω στο προϊόν.</a:t>
            </a:r>
          </a:p>
          <a:p>
            <a:r>
              <a:rPr lang="el-GR" dirty="0"/>
              <a:t>Το προσωπικό αυτό κάνει τη διαφήμιση να ενέχει ιδιαίτερη βαρύτητα και υπόσταση και ν' </a:t>
            </a:r>
            <a:r>
              <a:rPr lang="el-GR" dirty="0" smtClean="0"/>
              <a:t>αποκτά </a:t>
            </a:r>
            <a:r>
              <a:rPr lang="el-GR" dirty="0"/>
              <a:t>το κύρος, ίσως και την αίγλη που χρειάζεται ώστε να πείσει τον καταναλωτή. </a:t>
            </a:r>
          </a:p>
          <a:p>
            <a:r>
              <a:rPr lang="el-GR" dirty="0"/>
              <a:t>Οι επώνυμοι παρουσιάζονται ως ειδικοί. </a:t>
            </a:r>
          </a:p>
          <a:p>
            <a:r>
              <a:rPr lang="el-GR" dirty="0"/>
              <a:t>Έτσι, γίνονται πιο εύκολα αποδεκτοί από το καταναλωτικό κοινό ως πρόσωπα κοινής </a:t>
            </a:r>
            <a:r>
              <a:rPr lang="el-GR" dirty="0" smtClean="0"/>
              <a:t>αποδοχής</a:t>
            </a:r>
            <a:r>
              <a:rPr lang="el-GR" dirty="0"/>
              <a:t>.</a:t>
            </a:r>
          </a:p>
          <a:p>
            <a:endParaRPr lang="el-GR" dirty="0"/>
          </a:p>
        </p:txBody>
      </p:sp>
    </p:spTree>
    <p:extLst>
      <p:ext uri="{BB962C8B-B14F-4D97-AF65-F5344CB8AC3E}">
        <p14:creationId xmlns:p14="http://schemas.microsoft.com/office/powerpoint/2010/main" val="423309775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Διαφήμιση κύρους </a:t>
            </a:r>
            <a:br>
              <a:rPr lang="el-GR" dirty="0"/>
            </a:br>
            <a:endParaRPr lang="el-GR" dirty="0"/>
          </a:p>
        </p:txBody>
      </p:sp>
      <p:sp>
        <p:nvSpPr>
          <p:cNvPr id="3" name="Θέση περιεχομένου 2"/>
          <p:cNvSpPr>
            <a:spLocks noGrp="1"/>
          </p:cNvSpPr>
          <p:nvPr>
            <p:ph idx="1"/>
          </p:nvPr>
        </p:nvSpPr>
        <p:spPr/>
        <p:txBody>
          <a:bodyPr/>
          <a:lstStyle/>
          <a:p>
            <a:r>
              <a:rPr lang="el-GR" dirty="0" smtClean="0"/>
              <a:t>Η </a:t>
            </a:r>
            <a:r>
              <a:rPr lang="el-GR" dirty="0"/>
              <a:t>διαφήμιση κύρους προωθεί κατά κύριο λόγο επιχειρήσεις και προϊόντα που έχουν ανάγκη αυτού του είδους την επικοινωνία με το καταναλωτικό κοινό. </a:t>
            </a:r>
          </a:p>
          <a:p>
            <a:r>
              <a:rPr lang="el-GR" dirty="0"/>
              <a:t>Μέσα από μια διαφήμιση κύρους βγαίνει το μέγεθος, η ιδανική εικόνα της εταιρίας, η άριστη ποιότητα των προϊόντων της και πολλές φορές προβάλλεται η κοινωνική της προσφορά.</a:t>
            </a:r>
          </a:p>
          <a:p>
            <a:endParaRPr lang="el-GR" dirty="0"/>
          </a:p>
        </p:txBody>
      </p:sp>
    </p:spTree>
    <p:extLst>
      <p:ext uri="{BB962C8B-B14F-4D97-AF65-F5344CB8AC3E}">
        <p14:creationId xmlns:p14="http://schemas.microsoft.com/office/powerpoint/2010/main" val="38353151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πληροφοριακή διαφήμιση</a:t>
            </a:r>
            <a:br>
              <a:rPr lang="el-GR" dirty="0"/>
            </a:br>
            <a:endParaRPr lang="el-GR" dirty="0"/>
          </a:p>
        </p:txBody>
      </p:sp>
      <p:sp>
        <p:nvSpPr>
          <p:cNvPr id="3" name="Θέση περιεχομένου 2"/>
          <p:cNvSpPr>
            <a:spLocks noGrp="1"/>
          </p:cNvSpPr>
          <p:nvPr>
            <p:ph idx="1"/>
          </p:nvPr>
        </p:nvSpPr>
        <p:spPr/>
        <p:txBody>
          <a:bodyPr/>
          <a:lstStyle/>
          <a:p>
            <a:r>
              <a:rPr lang="el-GR" dirty="0" smtClean="0"/>
              <a:t>Η </a:t>
            </a:r>
            <a:r>
              <a:rPr lang="el-GR" dirty="0"/>
              <a:t>πληροφοριακή διαφήμιση σκοπεύει στη δημιουργία επίγνωσης και γνώσης των 2 προϊόντων ή των νέων χαρακτηριστικών σε, ήδη, υπάρχοντα προϊόντα. </a:t>
            </a:r>
          </a:p>
          <a:p>
            <a:endParaRPr lang="el-GR" dirty="0"/>
          </a:p>
        </p:txBody>
      </p:sp>
    </p:spTree>
    <p:extLst>
      <p:ext uri="{BB962C8B-B14F-4D97-AF65-F5344CB8AC3E}">
        <p14:creationId xmlns:p14="http://schemas.microsoft.com/office/powerpoint/2010/main" val="36314368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διαφήμιση πειθούς</a:t>
            </a:r>
            <a:br>
              <a:rPr lang="el-GR" dirty="0"/>
            </a:br>
            <a:endParaRPr lang="el-GR" dirty="0"/>
          </a:p>
        </p:txBody>
      </p:sp>
      <p:sp>
        <p:nvSpPr>
          <p:cNvPr id="3" name="Θέση περιεχομένου 2"/>
          <p:cNvSpPr>
            <a:spLocks noGrp="1"/>
          </p:cNvSpPr>
          <p:nvPr>
            <p:ph idx="1"/>
          </p:nvPr>
        </p:nvSpPr>
        <p:spPr/>
        <p:txBody>
          <a:bodyPr/>
          <a:lstStyle/>
          <a:p>
            <a:r>
              <a:rPr lang="el-GR" dirty="0" smtClean="0"/>
              <a:t>Η </a:t>
            </a:r>
            <a:r>
              <a:rPr lang="el-GR" dirty="0"/>
              <a:t>διαφήμιση πειθούς έχει ως στόχο να δημιουργήσει αρέσκεια, προτίμηση, πεποίθηση και </a:t>
            </a:r>
            <a:r>
              <a:rPr lang="el-GR" dirty="0" smtClean="0"/>
              <a:t>αγορά </a:t>
            </a:r>
            <a:r>
              <a:rPr lang="el-GR" dirty="0"/>
              <a:t>ενός προϊόντος ή μιας υπηρεσίας. </a:t>
            </a:r>
          </a:p>
          <a:p>
            <a:endParaRPr lang="el-GR" dirty="0"/>
          </a:p>
        </p:txBody>
      </p:sp>
    </p:spTree>
    <p:extLst>
      <p:ext uri="{BB962C8B-B14F-4D97-AF65-F5344CB8AC3E}">
        <p14:creationId xmlns:p14="http://schemas.microsoft.com/office/powerpoint/2010/main" val="282602667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υπομνηστική διαφήμιση</a:t>
            </a:r>
            <a:br>
              <a:rPr lang="el-GR" dirty="0"/>
            </a:br>
            <a:endParaRPr lang="el-GR" dirty="0"/>
          </a:p>
        </p:txBody>
      </p:sp>
      <p:sp>
        <p:nvSpPr>
          <p:cNvPr id="3" name="Θέση περιεχομένου 2"/>
          <p:cNvSpPr>
            <a:spLocks noGrp="1"/>
          </p:cNvSpPr>
          <p:nvPr>
            <p:ph idx="1"/>
          </p:nvPr>
        </p:nvSpPr>
        <p:spPr/>
        <p:txBody>
          <a:bodyPr/>
          <a:lstStyle/>
          <a:p>
            <a:r>
              <a:rPr lang="el-GR" dirty="0" smtClean="0"/>
              <a:t>Η </a:t>
            </a:r>
            <a:r>
              <a:rPr lang="el-GR" dirty="0"/>
              <a:t>υπομνηστική διαφήμιση στοχεύει στην τόνωση της επανάληψης των προϊόντων και των </a:t>
            </a:r>
            <a:r>
              <a:rPr lang="el-GR" dirty="0" smtClean="0"/>
              <a:t>υπηρεσιών</a:t>
            </a:r>
            <a:r>
              <a:rPr lang="el-GR" dirty="0"/>
              <a:t>.</a:t>
            </a:r>
          </a:p>
          <a:p>
            <a:endParaRPr lang="el-GR" dirty="0"/>
          </a:p>
        </p:txBody>
      </p:sp>
    </p:spTree>
    <p:extLst>
      <p:ext uri="{BB962C8B-B14F-4D97-AF65-F5344CB8AC3E}">
        <p14:creationId xmlns:p14="http://schemas.microsoft.com/office/powerpoint/2010/main" val="419917259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ενισχυτική διαφήμιση</a:t>
            </a:r>
            <a:br>
              <a:rPr lang="el-GR" dirty="0"/>
            </a:br>
            <a:endParaRPr lang="el-GR" dirty="0"/>
          </a:p>
        </p:txBody>
      </p:sp>
      <p:sp>
        <p:nvSpPr>
          <p:cNvPr id="3" name="Θέση περιεχομένου 2"/>
          <p:cNvSpPr>
            <a:spLocks noGrp="1"/>
          </p:cNvSpPr>
          <p:nvPr>
            <p:ph idx="1"/>
          </p:nvPr>
        </p:nvSpPr>
        <p:spPr/>
        <p:txBody>
          <a:bodyPr/>
          <a:lstStyle/>
          <a:p>
            <a:r>
              <a:rPr lang="el-GR" dirty="0" smtClean="0"/>
              <a:t>Η ενισχυτική διαφήμιση </a:t>
            </a:r>
            <a:r>
              <a:rPr lang="el-GR" dirty="0"/>
              <a:t>σκοπεύει να πείσει τους υπάρχοντες αγοραστές ότι έκαναν τη </a:t>
            </a:r>
            <a:r>
              <a:rPr lang="el-GR" dirty="0" smtClean="0"/>
              <a:t>σωστή </a:t>
            </a:r>
            <a:r>
              <a:rPr lang="el-GR" dirty="0"/>
              <a:t>επιλογή.</a:t>
            </a:r>
          </a:p>
          <a:p>
            <a:endParaRPr lang="el-GR" dirty="0"/>
          </a:p>
        </p:txBody>
      </p:sp>
    </p:spTree>
    <p:extLst>
      <p:ext uri="{BB962C8B-B14F-4D97-AF65-F5344CB8AC3E}">
        <p14:creationId xmlns:p14="http://schemas.microsoft.com/office/powerpoint/2010/main" val="345285392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Γενικοί </a:t>
            </a:r>
            <a:r>
              <a:rPr lang="el-GR" dirty="0" smtClean="0"/>
              <a:t>στόχοι διαφήμισης</a:t>
            </a:r>
            <a:r>
              <a:rPr lang="el-GR" dirty="0"/>
              <a:t/>
            </a:r>
            <a:br>
              <a:rPr lang="el-GR" dirty="0"/>
            </a:br>
            <a:endParaRPr lang="el-GR" dirty="0"/>
          </a:p>
        </p:txBody>
      </p:sp>
      <p:sp>
        <p:nvSpPr>
          <p:cNvPr id="3" name="Θέση περιεχομένου 2"/>
          <p:cNvSpPr>
            <a:spLocks noGrp="1"/>
          </p:cNvSpPr>
          <p:nvPr>
            <p:ph idx="1"/>
          </p:nvPr>
        </p:nvSpPr>
        <p:spPr/>
        <p:txBody>
          <a:bodyPr/>
          <a:lstStyle/>
          <a:p>
            <a:r>
              <a:rPr lang="el-GR" dirty="0" smtClean="0"/>
              <a:t>Αναφέρονται </a:t>
            </a:r>
            <a:r>
              <a:rPr lang="el-GR" dirty="0"/>
              <a:t>στα ενδιαφέροντα της επιχείρησης όπως:  </a:t>
            </a:r>
          </a:p>
          <a:p>
            <a:pPr lvl="1"/>
            <a:r>
              <a:rPr lang="el-GR" dirty="0" smtClean="0"/>
              <a:t>Αύξηση </a:t>
            </a:r>
            <a:r>
              <a:rPr lang="el-GR" dirty="0"/>
              <a:t>του μεριδίου αγοράς. </a:t>
            </a:r>
          </a:p>
          <a:p>
            <a:pPr lvl="1"/>
            <a:r>
              <a:rPr lang="el-GR" dirty="0" smtClean="0"/>
              <a:t>Αύξηση </a:t>
            </a:r>
            <a:r>
              <a:rPr lang="el-GR" dirty="0"/>
              <a:t>των πωλήσεων.</a:t>
            </a:r>
          </a:p>
          <a:p>
            <a:pPr lvl="1"/>
            <a:r>
              <a:rPr lang="el-GR" dirty="0" smtClean="0"/>
              <a:t>Αύξηση </a:t>
            </a:r>
            <a:r>
              <a:rPr lang="el-GR" dirty="0"/>
              <a:t>των κερδών.</a:t>
            </a:r>
          </a:p>
          <a:p>
            <a:pPr lvl="1"/>
            <a:r>
              <a:rPr lang="el-GR" dirty="0" smtClean="0"/>
              <a:t>Δημιουργία </a:t>
            </a:r>
            <a:r>
              <a:rPr lang="el-GR" dirty="0"/>
              <a:t>κλίματος εμπιστοσύνης.</a:t>
            </a:r>
          </a:p>
          <a:p>
            <a:endParaRPr lang="el-GR" dirty="0"/>
          </a:p>
        </p:txBody>
      </p:sp>
    </p:spTree>
    <p:extLst>
      <p:ext uri="{BB962C8B-B14F-4D97-AF65-F5344CB8AC3E}">
        <p14:creationId xmlns:p14="http://schemas.microsoft.com/office/powerpoint/2010/main" val="261986438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Ειδικοί στόχοι </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smtClean="0"/>
              <a:t>Αναφέρονται </a:t>
            </a:r>
            <a:r>
              <a:rPr lang="el-GR" dirty="0"/>
              <a:t>στα ενδιαφέροντα των καταναλωτών σε </a:t>
            </a:r>
            <a:r>
              <a:rPr lang="el-GR" dirty="0" err="1"/>
              <a:t>ό,τι</a:t>
            </a:r>
            <a:r>
              <a:rPr lang="el-GR" dirty="0"/>
              <a:t> αφορά τα προσφερόμενα είδη της επιχείρησης όπως:</a:t>
            </a:r>
          </a:p>
          <a:p>
            <a:pPr lvl="1"/>
            <a:r>
              <a:rPr lang="el-GR" dirty="0" smtClean="0"/>
              <a:t>Γνωστοποίηση </a:t>
            </a:r>
            <a:r>
              <a:rPr lang="el-GR" dirty="0"/>
              <a:t>ενός νέου προϊόντος στην αγορά.</a:t>
            </a:r>
          </a:p>
          <a:p>
            <a:pPr lvl="1"/>
            <a:r>
              <a:rPr lang="el-GR" dirty="0" smtClean="0"/>
              <a:t>Γνωστοποίηση </a:t>
            </a:r>
            <a:r>
              <a:rPr lang="el-GR" dirty="0"/>
              <a:t>της εισαγωγής του προϊόντος σε μια νέα γεωγραφική περιοχή.</a:t>
            </a:r>
          </a:p>
          <a:p>
            <a:pPr lvl="1"/>
            <a:r>
              <a:rPr lang="el-GR" dirty="0" smtClean="0"/>
              <a:t>Να </a:t>
            </a:r>
            <a:r>
              <a:rPr lang="el-GR" dirty="0"/>
              <a:t>κάνει συγκριτική διαφήμιση, πείθοντας το κοινό για τα πλεονεκτήματα του προϊόντος σε σχέση με άλλα προϊόντα. </a:t>
            </a:r>
          </a:p>
          <a:p>
            <a:pPr lvl="1"/>
            <a:r>
              <a:rPr lang="el-GR" dirty="0" smtClean="0"/>
              <a:t>Να </a:t>
            </a:r>
            <a:r>
              <a:rPr lang="el-GR" dirty="0"/>
              <a:t>πείσει τους καταναλωτές για τη μοναδικότητα του προϊόντος. </a:t>
            </a:r>
          </a:p>
          <a:p>
            <a:pPr lvl="1"/>
            <a:r>
              <a:rPr lang="el-GR" dirty="0" smtClean="0"/>
              <a:t>Ν</a:t>
            </a:r>
            <a:r>
              <a:rPr lang="el-GR" dirty="0"/>
              <a:t>' αυξήσει τις χρήσεις του προϊόντος.</a:t>
            </a:r>
          </a:p>
          <a:p>
            <a:pPr lvl="1"/>
            <a:r>
              <a:rPr lang="el-GR" dirty="0" smtClean="0"/>
              <a:t>Ν</a:t>
            </a:r>
            <a:r>
              <a:rPr lang="el-GR" dirty="0"/>
              <a:t>' αναπτύξει την έννοια της παγκοσμιότητας για το συγκεκριμένο προϊόν.</a:t>
            </a:r>
          </a:p>
          <a:p>
            <a:endParaRPr lang="el-GR" dirty="0"/>
          </a:p>
        </p:txBody>
      </p:sp>
    </p:spTree>
    <p:extLst>
      <p:ext uri="{BB962C8B-B14F-4D97-AF65-F5344CB8AC3E}">
        <p14:creationId xmlns:p14="http://schemas.microsoft.com/office/powerpoint/2010/main" val="1268046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Παραπλανητική διαφήμιση </a:t>
            </a:r>
            <a:br>
              <a:rPr lang="el-GR" dirty="0"/>
            </a:b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είναι </a:t>
            </a:r>
            <a:r>
              <a:rPr lang="el-GR" dirty="0"/>
              <a:t>κάθε διαφήμιση το περιεχόμενο ή η μορφή της οποίας προκαλεί ή ενδέχεται να προκαλέσει πλάνη στα πρόσωπα στα οποία απευθύνεται ή στων οποίων τη γνώση </a:t>
            </a:r>
            <a:r>
              <a:rPr lang="el-GR" dirty="0" smtClean="0"/>
              <a:t>περιέρχεται </a:t>
            </a:r>
            <a:r>
              <a:rPr lang="el-GR" dirty="0"/>
              <a:t>και, εξαιτίας της πλάνης αυτής, μπορεί να επηρεάσει την οικονομική τους συμπεριφορά . </a:t>
            </a:r>
          </a:p>
          <a:p>
            <a:r>
              <a:rPr lang="el-GR" dirty="0" smtClean="0"/>
              <a:t>παίρνονται </a:t>
            </a:r>
            <a:r>
              <a:rPr lang="el-GR" dirty="0"/>
              <a:t>υπόψη όλα τα στοιχεία της και ιδίως οι ενδείξεις σχετικά με : </a:t>
            </a:r>
          </a:p>
          <a:p>
            <a:r>
              <a:rPr lang="el-GR" dirty="0"/>
              <a:t>α. τα χαρακτηριστικά γνωρίσματα του αγαθού ή της υπηρεσίας, όπως η διαθεσιμότητα, η φύση, η εκτέλεση, η σύνθεση, η μέθοδος και η ημερομηνία κατασκευής ή παροχής, η καταλληλότητα, οι </a:t>
            </a:r>
            <a:r>
              <a:rPr lang="el-GR" dirty="0" smtClean="0"/>
              <a:t>χρήσεις</a:t>
            </a:r>
            <a:r>
              <a:rPr lang="el-GR" dirty="0"/>
              <a:t>, η ποσότητα, οι προδιαγραφές, η γεωγραφική ή εμπορική προέλευση και τα ιδιαίτερα γνωρίσματα, τα επιστημονικά ή τεχνολογικά αποτελέσματα ή τ' αποτελέσματα των δοκιμών ή ελέγχων. </a:t>
            </a:r>
          </a:p>
          <a:p>
            <a:r>
              <a:rPr lang="el-GR" dirty="0"/>
              <a:t>β. την τιμή, τον τρόπο διαμόρφωσής της και τους όρους υπό τους οποίους παρέχονται τα αγαθά και οι υπηρεσίες, όπως οι όροι πληρωμής ή πίστωσης, παράδοσης, ανταλλαγής, επιστροφής, επισκευής, </a:t>
            </a:r>
            <a:r>
              <a:rPr lang="el-GR" dirty="0" smtClean="0"/>
              <a:t>συντήρησης </a:t>
            </a:r>
            <a:r>
              <a:rPr lang="el-GR" dirty="0"/>
              <a:t>και εγγύησης και </a:t>
            </a:r>
          </a:p>
          <a:p>
            <a:r>
              <a:rPr lang="el-GR" dirty="0"/>
              <a:t>γ. την ιδιότητα, τα χαρακτηριστικά γνωρίσματα και τα δικαιώματα του διαφημιζόμενου, όπως η </a:t>
            </a:r>
            <a:r>
              <a:rPr lang="el-GR" dirty="0" smtClean="0"/>
              <a:t>ταυτότητα  </a:t>
            </a:r>
            <a:r>
              <a:rPr lang="el-GR" dirty="0"/>
              <a:t>και η περιουσία του, οι δεξιότητες και τα δικαιώματα βιομηχανικής, εμπορικής ή πνευματικής ιδιοκτησίας, τα βραβεία  και οι διακρίσεις του . </a:t>
            </a:r>
          </a:p>
        </p:txBody>
      </p:sp>
    </p:spTree>
    <p:extLst>
      <p:ext uri="{BB962C8B-B14F-4D97-AF65-F5344CB8AC3E}">
        <p14:creationId xmlns:p14="http://schemas.microsoft.com/office/powerpoint/2010/main" val="307411216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Στόχοι διαφήμισης</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b="1" dirty="0" smtClean="0"/>
              <a:t>Τοποθέτηση </a:t>
            </a:r>
            <a:r>
              <a:rPr lang="el-GR" b="1" dirty="0"/>
              <a:t>της επιχείρησης και των προϊόντων της </a:t>
            </a:r>
          </a:p>
          <a:p>
            <a:endParaRPr lang="el-GR" dirty="0"/>
          </a:p>
          <a:p>
            <a:r>
              <a:rPr lang="el-GR" dirty="0"/>
              <a:t>Βασικός στόχος κάθε προσπάθειας προβολής θα πρέπει να είναι η σωστή τοποθέτηση της </a:t>
            </a:r>
            <a:r>
              <a:rPr lang="el-GR" dirty="0" smtClean="0"/>
              <a:t>επιχείρησης </a:t>
            </a:r>
            <a:r>
              <a:rPr lang="el-GR" dirty="0"/>
              <a:t>και των προϊόντων της στο μυαλό του καταναλωτή . </a:t>
            </a:r>
          </a:p>
          <a:p>
            <a:r>
              <a:rPr lang="el-GR" dirty="0"/>
              <a:t>Κάθε φορά που μια επιχείρηση βγαίνει στον αέρα μ' ένα διαφημιστικό μήνυμα, το μήνυμα </a:t>
            </a:r>
            <a:r>
              <a:rPr lang="el-GR" dirty="0" smtClean="0"/>
              <a:t>αυτό </a:t>
            </a:r>
            <a:r>
              <a:rPr lang="el-GR" dirty="0"/>
              <a:t>επαναπροσδιορίζει τη θέση της επιχείρησης και των προϊόντων της θετικά ή αρνητικά στο μυαλό του καταναλωτή . </a:t>
            </a:r>
          </a:p>
          <a:p>
            <a:r>
              <a:rPr lang="el-GR" dirty="0" err="1" smtClean="0"/>
              <a:t>Γι’αυτό</a:t>
            </a:r>
            <a:r>
              <a:rPr lang="el-GR" dirty="0" smtClean="0"/>
              <a:t> </a:t>
            </a:r>
            <a:r>
              <a:rPr lang="el-GR" dirty="0"/>
              <a:t>το λόγο, όταν η επιχείρηση στέλνει διαφημιστικά μηνύματα, πρέπει να είναι ιδιαίτερα προσεκτική, για να μη βλάψει τη θέση που είχε ήδη σχηματιστεί στο μυαλό των καταναλωτών της αγοράς - στόχου της.</a:t>
            </a:r>
          </a:p>
          <a:p>
            <a:endParaRPr lang="el-GR" dirty="0"/>
          </a:p>
          <a:p>
            <a:r>
              <a:rPr lang="el-GR" b="1" dirty="0" smtClean="0"/>
              <a:t>Αύξηση </a:t>
            </a:r>
            <a:r>
              <a:rPr lang="el-GR" b="1" dirty="0"/>
              <a:t>του μεγέθους των παραγγελιών </a:t>
            </a:r>
          </a:p>
          <a:p>
            <a:endParaRPr lang="el-GR" dirty="0"/>
          </a:p>
          <a:p>
            <a:r>
              <a:rPr lang="el-GR" dirty="0"/>
              <a:t>Με το στόχο αυτό η επιχείρηση παρακινεί τους πελάτες της ν' αγοράζουν μεγαλύτερες </a:t>
            </a:r>
            <a:r>
              <a:rPr lang="el-GR" dirty="0" smtClean="0"/>
              <a:t>ποσότητες </a:t>
            </a:r>
            <a:r>
              <a:rPr lang="el-GR" dirty="0"/>
              <a:t>από το προϊόν της. </a:t>
            </a:r>
          </a:p>
          <a:p>
            <a:r>
              <a:rPr lang="el-GR" dirty="0"/>
              <a:t>Με τον τρόπο αυτό, αυξάνει τον όγκο των πωλήσεων.</a:t>
            </a:r>
          </a:p>
          <a:p>
            <a:endParaRPr lang="el-GR" dirty="0"/>
          </a:p>
        </p:txBody>
      </p:sp>
    </p:spTree>
    <p:extLst>
      <p:ext uri="{BB962C8B-B14F-4D97-AF65-F5344CB8AC3E}">
        <p14:creationId xmlns:p14="http://schemas.microsoft.com/office/powerpoint/2010/main" val="19698738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b="1" dirty="0" smtClean="0"/>
              <a:t>Εύρεση </a:t>
            </a:r>
            <a:r>
              <a:rPr lang="el-GR" b="1" dirty="0"/>
              <a:t>νέων αγοραστών </a:t>
            </a:r>
          </a:p>
          <a:p>
            <a:endParaRPr lang="el-GR" dirty="0"/>
          </a:p>
          <a:p>
            <a:r>
              <a:rPr lang="el-GR" dirty="0"/>
              <a:t>Όταν τα στελέχη διαπιστώνουν ότι οι υπάρχοντες πελάτες χρησιμοποιούν τα προϊόν πλήρως, τότε φροντίζουν να επεκταθούν και σε άλλες αγορές. </a:t>
            </a:r>
          </a:p>
          <a:p>
            <a:r>
              <a:rPr lang="el-GR" dirty="0"/>
              <a:t>Έτσι, μπορεί ν' αρχίσουν να διαφημίζουν το προϊόν της επιχείρησης σε διεθνές επίπεδο, για να εισάγουν το προϊόν της επιχείρησης και σε νέες αγορές.</a:t>
            </a:r>
          </a:p>
          <a:p>
            <a:endParaRPr lang="el-GR" dirty="0"/>
          </a:p>
          <a:p>
            <a:r>
              <a:rPr lang="el-GR" b="1" dirty="0" smtClean="0"/>
              <a:t>Ενθάρρυνση </a:t>
            </a:r>
            <a:r>
              <a:rPr lang="el-GR" b="1" dirty="0"/>
              <a:t>των επιχειρήσεων λιανικής πώλησης </a:t>
            </a:r>
          </a:p>
          <a:p>
            <a:endParaRPr lang="el-GR" dirty="0"/>
          </a:p>
          <a:p>
            <a:r>
              <a:rPr lang="el-GR" dirty="0"/>
              <a:t>Μ' αυτόν τον τρόπο οι λιανοπωλητές επιδεικνύουν, προωθούν και πωλούν το προϊόν της </a:t>
            </a:r>
            <a:r>
              <a:rPr lang="el-GR" dirty="0" smtClean="0"/>
              <a:t>επιχείρησης </a:t>
            </a:r>
            <a:r>
              <a:rPr lang="el-GR" dirty="0"/>
              <a:t>περισσότερο ενεργό.</a:t>
            </a:r>
          </a:p>
          <a:p>
            <a:endParaRPr lang="el-GR" dirty="0"/>
          </a:p>
          <a:p>
            <a:endParaRPr lang="el-GR" dirty="0"/>
          </a:p>
        </p:txBody>
      </p:sp>
    </p:spTree>
    <p:extLst>
      <p:ext uri="{BB962C8B-B14F-4D97-AF65-F5344CB8AC3E}">
        <p14:creationId xmlns:p14="http://schemas.microsoft.com/office/powerpoint/2010/main" val="309512392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Φόρμες της διαφήμισης</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b="1" dirty="0"/>
              <a:t>• Έντυπη διαφήμιση</a:t>
            </a:r>
          </a:p>
          <a:p>
            <a:r>
              <a:rPr lang="el-GR" b="1" dirty="0"/>
              <a:t>• Ηχητική (ραδιοφωνική διαφήμιση)</a:t>
            </a:r>
          </a:p>
          <a:p>
            <a:r>
              <a:rPr lang="el-GR" b="1" dirty="0"/>
              <a:t>• Τηλεοπτική - </a:t>
            </a:r>
            <a:r>
              <a:rPr lang="el-GR" b="1" dirty="0" err="1"/>
              <a:t>κινηματογραφικη</a:t>
            </a:r>
            <a:r>
              <a:rPr lang="el-GR" b="1" dirty="0"/>
              <a:t> διαφήμιση</a:t>
            </a:r>
          </a:p>
          <a:p>
            <a:endParaRPr lang="el-GR" dirty="0"/>
          </a:p>
          <a:p>
            <a:r>
              <a:rPr lang="el-GR" dirty="0"/>
              <a:t>Η έντυπη διαφήμιση περιλαμβάνει κατά βάση τις καταχωρίσεις σε ημερήσιο και περιοδικό τύπο, και έπειτα την αφίσα</a:t>
            </a:r>
            <a:r>
              <a:rPr lang="el-GR" dirty="0" smtClean="0"/>
              <a:t>.</a:t>
            </a:r>
          </a:p>
          <a:p>
            <a:r>
              <a:rPr lang="el-GR" dirty="0" smtClean="0"/>
              <a:t>Οι </a:t>
            </a:r>
            <a:r>
              <a:rPr lang="el-GR" dirty="0"/>
              <a:t>καταχωρήσεις εφημερίδων </a:t>
            </a:r>
            <a:r>
              <a:rPr lang="el-GR" dirty="0" smtClean="0"/>
              <a:t>διακρίνονται </a:t>
            </a:r>
            <a:r>
              <a:rPr lang="el-GR" dirty="0"/>
              <a:t>σ' αυτές που έχουν μόνο κείμενο και σ' αυτές που έχουν μόνο κείμενο και εικόνα (</a:t>
            </a:r>
            <a:r>
              <a:rPr lang="el-GR" dirty="0" smtClean="0"/>
              <a:t>σκίτσο</a:t>
            </a:r>
            <a:r>
              <a:rPr lang="el-GR" dirty="0"/>
              <a:t>, σχέδιο, φωτογραφία). </a:t>
            </a:r>
            <a:endParaRPr lang="el-GR" dirty="0" smtClean="0"/>
          </a:p>
          <a:p>
            <a:r>
              <a:rPr lang="el-GR" dirty="0" smtClean="0"/>
              <a:t>Η </a:t>
            </a:r>
            <a:r>
              <a:rPr lang="el-GR" dirty="0"/>
              <a:t>διαφήμιση στην εφημερίδα έχει το μειονέκτημα της μικρής διάρκειας ζωής σε σχέση με τον περιοδικό τύπο, αλλά προσφέρεται ιδιαίτερα για καταχωρήσεις διαφημιστικών ειδήσεων που ταιριάζουν και με τη φύση της ίδιας της εφημερίδας όπως λ.χ. ανακοίνωση για τη βελτίωση ενός προϊόντος, καταχωρήσεις με τη μορφή άρθρου, κ.λπ</a:t>
            </a:r>
            <a:r>
              <a:rPr lang="el-GR" dirty="0" smtClean="0"/>
              <a:t>.</a:t>
            </a:r>
          </a:p>
          <a:p>
            <a:r>
              <a:rPr lang="el-GR" dirty="0" smtClean="0"/>
              <a:t>Όσον </a:t>
            </a:r>
            <a:r>
              <a:rPr lang="el-GR" dirty="0"/>
              <a:t>αφορά τον περιοδικό τύπο, αυτός παρουσιάζει ιδιαίτερο ενδιαφέρον ως διαφημιστικό μέσο όταν συνοδεύεται από ένθετο, έντυπο διαφημιστικό υλικό ή από δείγματα προϊόντων με "θεαματική" έγχρωμη παρουσίαση για </a:t>
            </a:r>
            <a:r>
              <a:rPr lang="el-GR" dirty="0" smtClean="0"/>
              <a:t>διαφημίσεις </a:t>
            </a:r>
            <a:r>
              <a:rPr lang="el-GR" dirty="0"/>
              <a:t>με μεγάλο πληροφοριακό όγκο, για εκστρατείες νέων προϊόντων λανσαρίσματος καθώς και για εκστρατείες προώθησης πωλήσεων (εκπτωτικά κουπόνια, διαγωνισμοί, κ.λπ.). </a:t>
            </a:r>
          </a:p>
        </p:txBody>
      </p:sp>
    </p:spTree>
    <p:extLst>
      <p:ext uri="{BB962C8B-B14F-4D97-AF65-F5344CB8AC3E}">
        <p14:creationId xmlns:p14="http://schemas.microsoft.com/office/powerpoint/2010/main" val="63787826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20000"/>
          </a:bodyPr>
          <a:lstStyle/>
          <a:p>
            <a:r>
              <a:rPr lang="el-GR" dirty="0"/>
              <a:t>Η τηλεόραση είναι υπεύθυνη για τη διαφημιστική έκρηξη, με τεράστιες δυνατότης επιβολής μηνυμάτων διαφημιστικών και όχι μόνο, προσφέρεται για μεγάλα κονδύλια και για προϊόντα μα-</a:t>
            </a:r>
            <a:r>
              <a:rPr lang="el-GR" dirty="0" err="1"/>
              <a:t>ζικής</a:t>
            </a:r>
            <a:r>
              <a:rPr lang="el-GR" dirty="0"/>
              <a:t> κατανάλωσης, με εκτεταμένο δίκτυο διανομής. Ωστόσο, είναι </a:t>
            </a:r>
            <a:r>
              <a:rPr lang="el-GR" dirty="0" err="1"/>
              <a:t>κοστοβόρα</a:t>
            </a:r>
            <a:r>
              <a:rPr lang="el-GR" dirty="0"/>
              <a:t>, άρα ασύμφορη και αντιπαραγωγική για το μεγάλο αριθμό διαφημιζόμενων και δεν προσφέρεται για εκπαιδευτική διαφήμιση (παροχή αναλυτικών πληροφοριών ή οδηγιών). </a:t>
            </a:r>
          </a:p>
          <a:p>
            <a:r>
              <a:rPr lang="el-GR" dirty="0"/>
              <a:t>Στη σημερινή φάση της οικονομικής εξέλιξης, η τηλεόραση ταυτίζεται με τη διαφήμιση στη συνείδηση της κοινής γνώμης, εκτοπίζοντας οποιαδήποτε άλλη λειτουργία της, γεγονός που </a:t>
            </a:r>
            <a:r>
              <a:rPr lang="el-GR" dirty="0" err="1"/>
              <a:t>επι</a:t>
            </a:r>
            <a:r>
              <a:rPr lang="el-GR" dirty="0"/>
              <a:t>-</a:t>
            </a:r>
            <a:r>
              <a:rPr lang="el-GR" dirty="0" err="1"/>
              <a:t>δεινώθηκε</a:t>
            </a:r>
            <a:r>
              <a:rPr lang="el-GR" dirty="0"/>
              <a:t> με την καλωδιακή και τη συνδρομητική τηλεόραση και το βίντεο. </a:t>
            </a:r>
          </a:p>
          <a:p>
            <a:r>
              <a:rPr lang="el-GR" dirty="0"/>
              <a:t>Η δορυφορική - τηλεοπτική διαφήμιση (</a:t>
            </a:r>
            <a:r>
              <a:rPr lang="el-GR" dirty="0" err="1"/>
              <a:t>καθ)ορίζει</a:t>
            </a:r>
            <a:r>
              <a:rPr lang="el-GR" dirty="0"/>
              <a:t> την αρχή μιας νέας εποχής διαφημιστικού μηνύματος διευρύνοντας με τον τρόπο αυτό απεριόριστα τα κανάλια της σύγχρονης επικοινωνίας. </a:t>
            </a:r>
          </a:p>
          <a:p>
            <a:endParaRPr lang="el-GR" dirty="0"/>
          </a:p>
        </p:txBody>
      </p:sp>
    </p:spTree>
    <p:extLst>
      <p:ext uri="{BB962C8B-B14F-4D97-AF65-F5344CB8AC3E}">
        <p14:creationId xmlns:p14="http://schemas.microsoft.com/office/powerpoint/2010/main" val="118358175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Διαφημιστικά μέσα</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Τα μέσα μπορούμε να τα διακρίνουμε στις εξής κατηγορίες : </a:t>
            </a:r>
          </a:p>
          <a:p>
            <a:r>
              <a:rPr lang="el-GR" dirty="0"/>
              <a:t>• Σ' αυτά που απευθύνονται στο ανώνυμο πλήθος.</a:t>
            </a:r>
          </a:p>
          <a:p>
            <a:r>
              <a:rPr lang="el-GR" dirty="0"/>
              <a:t>• Σ' αυτά που απευθύνονται σε συγκεκριμένα πρόσωπα.</a:t>
            </a:r>
          </a:p>
          <a:p>
            <a:r>
              <a:rPr lang="el-GR" dirty="0"/>
              <a:t>• Σ' αυτά που απευθύνονται και στις 2 κατηγορίες.</a:t>
            </a:r>
          </a:p>
          <a:p>
            <a:r>
              <a:rPr lang="el-GR" dirty="0"/>
              <a:t>Οι κυριότερες κατηγορίες μέσων είναι οι εφημερίδες, τα περιοδικά, το ραδιόφωνο, η </a:t>
            </a:r>
            <a:r>
              <a:rPr lang="el-GR" dirty="0" err="1"/>
              <a:t>τηλεόρα</a:t>
            </a:r>
            <a:r>
              <a:rPr lang="el-GR" dirty="0"/>
              <a:t>-</a:t>
            </a:r>
            <a:r>
              <a:rPr lang="el-GR" dirty="0" err="1"/>
              <a:t>ση</a:t>
            </a:r>
            <a:r>
              <a:rPr lang="el-GR" dirty="0"/>
              <a:t>, ο κινηματογράφος, η διαφήμιση σ' εξωτερικούς χώρους στα μεταφορικά μέσα, η άμεση δια-</a:t>
            </a:r>
            <a:r>
              <a:rPr lang="el-GR" dirty="0" err="1"/>
              <a:t>φήμιση</a:t>
            </a:r>
            <a:r>
              <a:rPr lang="el-GR" dirty="0"/>
              <a:t> (μέσο του ταχυδρομείου ή παράδοση του διαφημιστικού υλικού από σπίτι σε σπίτι), ή </a:t>
            </a:r>
            <a:r>
              <a:rPr lang="el-GR" dirty="0" err="1"/>
              <a:t>δι</a:t>
            </a:r>
            <a:r>
              <a:rPr lang="el-GR" dirty="0"/>
              <a:t>-</a:t>
            </a:r>
            <a:r>
              <a:rPr lang="el-GR" dirty="0" err="1"/>
              <a:t>αφήμιση</a:t>
            </a:r>
            <a:r>
              <a:rPr lang="el-GR" dirty="0"/>
              <a:t> στον χώρο πώλησης του προϊόντος, η διαφήμιση στο διαδίκτυο και τα "ατμοσφαιρικά μέσα". </a:t>
            </a:r>
          </a:p>
          <a:p>
            <a:r>
              <a:rPr lang="el-GR" dirty="0"/>
              <a:t>Διακρίνονται, επίσης, και με βάση τον τρόπο που επιλέγονται από το διαφημιζόμενο, δηλαδή ως μέσα αγοράς χρόνου, στα οποία συγκαταλέγονται τα έντυπα, όπως εφημερίδες, περιοδικά κ.λπ. ο χρόνος που διατίθεται για εκπομπή καθημερινά είναι καθορισμένος</a:t>
            </a:r>
          </a:p>
          <a:p>
            <a:endParaRPr lang="el-GR" dirty="0"/>
          </a:p>
        </p:txBody>
      </p:sp>
    </p:spTree>
    <p:extLst>
      <p:ext uri="{BB962C8B-B14F-4D97-AF65-F5344CB8AC3E}">
        <p14:creationId xmlns:p14="http://schemas.microsoft.com/office/powerpoint/2010/main" val="166937647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Αφίσα</a:t>
            </a:r>
            <a:endParaRPr lang="el-GR" dirty="0"/>
          </a:p>
        </p:txBody>
      </p:sp>
      <p:sp>
        <p:nvSpPr>
          <p:cNvPr id="3" name="Θέση περιεχομένου 2"/>
          <p:cNvSpPr>
            <a:spLocks noGrp="1"/>
          </p:cNvSpPr>
          <p:nvPr>
            <p:ph idx="1"/>
          </p:nvPr>
        </p:nvSpPr>
        <p:spPr/>
        <p:txBody>
          <a:bodyPr>
            <a:normAutofit/>
          </a:bodyPr>
          <a:lstStyle/>
          <a:p>
            <a:r>
              <a:rPr lang="el-GR" dirty="0"/>
              <a:t>Η αφίσα είναι το δυναμικότερο μέσο μετά την τηλεόραση, αλλά με μικρή γεωγραφική </a:t>
            </a:r>
            <a:r>
              <a:rPr lang="el-GR" dirty="0" smtClean="0"/>
              <a:t>εμβέλεια</a:t>
            </a:r>
            <a:r>
              <a:rPr lang="el-GR" dirty="0"/>
              <a:t>. </a:t>
            </a:r>
          </a:p>
          <a:p>
            <a:r>
              <a:rPr lang="el-GR" dirty="0"/>
              <a:t>Χρησιμοποιείται, κυρίως, για προώθηση νέων προϊόντων ή σ' εποχιακές διαφημίσεις. </a:t>
            </a:r>
          </a:p>
          <a:p>
            <a:r>
              <a:rPr lang="el-GR" dirty="0"/>
              <a:t>Η αφίσα δεν προσφέρεται για γραπτό λόγο, ούτε για πληροφορία. </a:t>
            </a:r>
          </a:p>
          <a:p>
            <a:r>
              <a:rPr lang="el-GR" dirty="0"/>
              <a:t>Το μήνυμα παίρνει βασικά μέσα από την εικόνα που δέχεται μόνο ένα σύνθημα και τ' όνομα του προϊόντος. </a:t>
            </a:r>
          </a:p>
          <a:p>
            <a:r>
              <a:rPr lang="el-GR" dirty="0"/>
              <a:t>Η υπαίθρια διαφήμιση περιλαμβάνει εκτός από την αφίσα και μεγάλες πινακίδες σε κτίρια, σε μέσα μαζικής μεταφοράς καθώς και </a:t>
            </a:r>
            <a:r>
              <a:rPr lang="el-GR" dirty="0" err="1"/>
              <a:t>αυτοφωτιζόμενες</a:t>
            </a:r>
            <a:r>
              <a:rPr lang="el-GR" dirty="0"/>
              <a:t> πινακίδες σε περίπτερα .</a:t>
            </a:r>
          </a:p>
          <a:p>
            <a:endParaRPr lang="el-GR" dirty="0"/>
          </a:p>
          <a:p>
            <a:endParaRPr lang="el-GR" dirty="0"/>
          </a:p>
        </p:txBody>
      </p:sp>
    </p:spTree>
    <p:extLst>
      <p:ext uri="{BB962C8B-B14F-4D97-AF65-F5344CB8AC3E}">
        <p14:creationId xmlns:p14="http://schemas.microsoft.com/office/powerpoint/2010/main" val="412303627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Ηλεκτρονική διαφήμιση</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Η ηλεκτρονική διαφήμιση  περιλαμβάνει την τηλεόραση, τον κινηματογράφο, το </a:t>
            </a:r>
            <a:r>
              <a:rPr lang="el-GR" dirty="0" smtClean="0"/>
              <a:t>ραδιόφωνο </a:t>
            </a:r>
            <a:r>
              <a:rPr lang="el-GR" dirty="0"/>
              <a:t>και το βίντεο. </a:t>
            </a:r>
          </a:p>
          <a:p>
            <a:r>
              <a:rPr lang="el-GR" dirty="0"/>
              <a:t>Το ραδιόφωνο είναι το αρχαιότερο διαφημιστικό μέσο. Παίζει ακόμα και στη σημερινή εποχή ουσιαστικό ρολό και θεωρείται ένα από τα δημιουργικά μέσα, γιατί παρέχει τη δυνατότητα </a:t>
            </a:r>
            <a:r>
              <a:rPr lang="el-GR" dirty="0" smtClean="0"/>
              <a:t>ανάπτυξης </a:t>
            </a:r>
            <a:r>
              <a:rPr lang="el-GR" dirty="0"/>
              <a:t>της φαντασίας του ακροατή, Στην Ελλάδα, σπάνια χρησιμοποιείται ως κύριο διαφημιστικό μέσο αλλά ως βοηθητικό και ειδικά για τη γνωστοποίηση προϊόντων. </a:t>
            </a:r>
          </a:p>
          <a:p>
            <a:r>
              <a:rPr lang="el-GR" dirty="0"/>
              <a:t>Ο κινηματογράφος με την κίνηση, το χρώμα, τη μεγάλη οθόνη και σε συνδυασμό με το </a:t>
            </a:r>
            <a:r>
              <a:rPr lang="el-GR" dirty="0" smtClean="0"/>
              <a:t>στερεοφωνικό </a:t>
            </a:r>
            <a:r>
              <a:rPr lang="el-GR" dirty="0"/>
              <a:t>ήχο, δίνει σημαντικά πλεονεκτήματα για τη δημιουργία ισχυρής εντύπωσης για το </a:t>
            </a:r>
            <a:r>
              <a:rPr lang="el-GR" dirty="0" smtClean="0"/>
              <a:t>προϊόν</a:t>
            </a:r>
            <a:r>
              <a:rPr lang="el-GR" dirty="0"/>
              <a:t>. Ο θεατής - αποδέκτης προδιατίθεται θετικά απέναντι στη διαφήμιση. Γιατί, έχει τη </a:t>
            </a:r>
            <a:r>
              <a:rPr lang="el-GR" dirty="0" smtClean="0"/>
              <a:t>δυνατότητα </a:t>
            </a:r>
            <a:r>
              <a:rPr lang="el-GR" dirty="0"/>
              <a:t>να δει ή να μην δει τη διαφήμιση αφού προβάλλεται στο τέλος του διαλείμματος και πριν το έργο. </a:t>
            </a:r>
          </a:p>
          <a:p>
            <a:endParaRPr lang="el-GR" dirty="0"/>
          </a:p>
        </p:txBody>
      </p:sp>
    </p:spTree>
    <p:extLst>
      <p:ext uri="{BB962C8B-B14F-4D97-AF65-F5344CB8AC3E}">
        <p14:creationId xmlns:p14="http://schemas.microsoft.com/office/powerpoint/2010/main" val="36518055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Εφημερίδες</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smtClean="0"/>
              <a:t>Οι </a:t>
            </a:r>
            <a:r>
              <a:rPr lang="el-GR" dirty="0"/>
              <a:t>εφημερίδες παρουσιάζουν μεγάλη αναγνωσιμότητα και κυκλοφορία. </a:t>
            </a:r>
          </a:p>
          <a:p>
            <a:r>
              <a:rPr lang="el-GR" dirty="0"/>
              <a:t>Το διαφημιστικό μήνυμα διαβάζεται από ευρύ αναγνωστικό κοινό. </a:t>
            </a:r>
          </a:p>
          <a:p>
            <a:r>
              <a:rPr lang="el-GR" dirty="0"/>
              <a:t>Αν έχουν καθημερινή έκδοση, παρέχουν τις προϋποθέσεις για μια εντατική και παρατεταμένη παρουσίαση της διαφήμισης. </a:t>
            </a:r>
          </a:p>
          <a:p>
            <a:r>
              <a:rPr lang="el-GR" dirty="0"/>
              <a:t>Ενώ εμφανίζουν υψηλή αξία προβολής, δεν μπορεί να υποστηριχτεί ότι η πραγματική αξία προβολής είναι ανάλογη. </a:t>
            </a:r>
          </a:p>
          <a:p>
            <a:r>
              <a:rPr lang="el-GR" dirty="0"/>
              <a:t>Δεν προσφέρουν μεγάλη περιεκτικότητα του αναγνωστικού κοινού, ώστε να χρησιμοποιούνται για το στόχο της επιχείρησης . </a:t>
            </a:r>
          </a:p>
          <a:p>
            <a:r>
              <a:rPr lang="el-GR" dirty="0"/>
              <a:t>Η μόνη δυνατότητα επιλεκτικότητας είναι ως προς τη μεταβλητή γεωγραφική περιοχή. Η </a:t>
            </a:r>
            <a:r>
              <a:rPr lang="el-GR" dirty="0" smtClean="0"/>
              <a:t>ανάγνωση </a:t>
            </a:r>
            <a:r>
              <a:rPr lang="el-GR" dirty="0"/>
              <a:t>των εφημερίδων αποτελεί καθημερινότητα για πολλά άτομα, που συγκαταλέγονται στους πιθανούς καταναλωτές των προϊόντων της επιχείρησης. Από τις εφημερίδες μπορεί να προβληθεί μεγάλη ποικιλία προϊόντων. </a:t>
            </a:r>
          </a:p>
        </p:txBody>
      </p:sp>
    </p:spTree>
    <p:extLst>
      <p:ext uri="{BB962C8B-B14F-4D97-AF65-F5344CB8AC3E}">
        <p14:creationId xmlns:p14="http://schemas.microsoft.com/office/powerpoint/2010/main" val="41330045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a:t>Οι εφημερίδες διακρίνονται σε : </a:t>
            </a:r>
          </a:p>
          <a:p>
            <a:pPr lvl="1"/>
            <a:r>
              <a:rPr lang="el-GR" dirty="0" smtClean="0"/>
              <a:t>εθνικές </a:t>
            </a:r>
            <a:r>
              <a:rPr lang="el-GR" dirty="0"/>
              <a:t>- τοπικές, </a:t>
            </a:r>
          </a:p>
          <a:p>
            <a:pPr lvl="1"/>
            <a:r>
              <a:rPr lang="el-GR" dirty="0" smtClean="0"/>
              <a:t>πρωινές </a:t>
            </a:r>
            <a:r>
              <a:rPr lang="el-GR" dirty="0"/>
              <a:t>- απογευματινές</a:t>
            </a:r>
          </a:p>
          <a:p>
            <a:pPr lvl="1"/>
            <a:r>
              <a:rPr lang="el-GR" dirty="0" smtClean="0"/>
              <a:t>καθημερινές </a:t>
            </a:r>
            <a:r>
              <a:rPr lang="el-GR" dirty="0"/>
              <a:t>- εβδομαδιαίες, </a:t>
            </a:r>
          </a:p>
          <a:p>
            <a:pPr lvl="1"/>
            <a:r>
              <a:rPr lang="el-GR" dirty="0" smtClean="0"/>
              <a:t>γενικού </a:t>
            </a:r>
            <a:r>
              <a:rPr lang="el-GR" dirty="0"/>
              <a:t>- ειδικού ενδιαφέροντος (π.χ. αθλητικές, κοσμικές). </a:t>
            </a:r>
          </a:p>
          <a:p>
            <a:r>
              <a:rPr lang="el-GR" dirty="0"/>
              <a:t>Παρουσιάζουν ευελιξία ως προς την επιλογή του χρόνου εμφάνισης της διαφήμισης. Δηλαδή, γίνονται δεκτές ακόμη και λίγες ώρες πριν από την έκδοσή τους, αλλά και ως προς το μέγεθος του χώρου που μπορεί ν' αγοράσει ο διαφημιζόμενος. </a:t>
            </a:r>
          </a:p>
          <a:p>
            <a:r>
              <a:rPr lang="el-GR" dirty="0"/>
              <a:t>Αποτελούν ένα σχετικά φθηνό με διάρκεια ζωής του διαφημιστικού μηνύματος που ποικίλλει. </a:t>
            </a:r>
          </a:p>
          <a:p>
            <a:r>
              <a:rPr lang="el-GR" dirty="0"/>
              <a:t>Οι διαφημίσεις στο συγκεκριμένο μέσο αξιοποιούν την οπτική παρουσίαση, με σχετικά μικρές, όμως, δυνατότητες ανατύπωσης χρωμάτων.</a:t>
            </a:r>
          </a:p>
          <a:p>
            <a:endParaRPr lang="el-GR" dirty="0"/>
          </a:p>
        </p:txBody>
      </p:sp>
    </p:spTree>
    <p:extLst>
      <p:ext uri="{BB962C8B-B14F-4D97-AF65-F5344CB8AC3E}">
        <p14:creationId xmlns:p14="http://schemas.microsoft.com/office/powerpoint/2010/main" val="42347030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Τα τελευταία χρόνια έχει παρουσιαστεί ανταγωνισμός ανάμεσα στις εφημερίδες και τα περιοδικά και τον ηλεκτρονικό τύπο. </a:t>
            </a:r>
          </a:p>
          <a:p>
            <a:r>
              <a:rPr lang="el-GR" dirty="0"/>
              <a:t>Για έχουν τη δυνατότητα να συνεχίσουν και στο μέλλον θα πρέπει : </a:t>
            </a:r>
          </a:p>
          <a:p>
            <a:pPr lvl="1"/>
            <a:r>
              <a:rPr lang="el-GR" dirty="0" smtClean="0"/>
              <a:t>να </a:t>
            </a:r>
            <a:r>
              <a:rPr lang="el-GR" dirty="0"/>
              <a:t>καλύπτουν διεξοδικά τα εθνικά και τα διεθνή θέματα, </a:t>
            </a:r>
          </a:p>
          <a:p>
            <a:pPr lvl="1"/>
            <a:r>
              <a:rPr lang="el-GR" dirty="0" smtClean="0"/>
              <a:t>να </a:t>
            </a:r>
            <a:r>
              <a:rPr lang="el-GR" dirty="0"/>
              <a:t>δίνουν και την ανάλογη προσοχή σε θέματα που ενδιαφέρουν την τοπική κοινωνία και </a:t>
            </a:r>
          </a:p>
          <a:p>
            <a:pPr lvl="1"/>
            <a:r>
              <a:rPr lang="el-GR" dirty="0" smtClean="0"/>
              <a:t>να </a:t>
            </a:r>
            <a:r>
              <a:rPr lang="el-GR" dirty="0"/>
              <a:t>παρακολουθούν τα νέα συμβάντα και τις νέες ιστορίες και να συνεχίζουν την κάλυψη τους. </a:t>
            </a:r>
          </a:p>
          <a:p>
            <a:endParaRPr lang="el-GR" dirty="0"/>
          </a:p>
        </p:txBody>
      </p:sp>
    </p:spTree>
    <p:extLst>
      <p:ext uri="{BB962C8B-B14F-4D97-AF65-F5344CB8AC3E}">
        <p14:creationId xmlns:p14="http://schemas.microsoft.com/office/powerpoint/2010/main" val="1021820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r>
              <a:rPr lang="el-GR" dirty="0"/>
              <a:t>Παραπλανητική λογίζεται και κάθε διαφήμιση, όταν : </a:t>
            </a:r>
          </a:p>
          <a:p>
            <a:r>
              <a:rPr lang="el-GR" dirty="0"/>
              <a:t>α. η πειστικότητά της βασίζεται στη μαρτυρία προσώπων στα οποία αποδίδεται ανύπαρκτη </a:t>
            </a:r>
            <a:r>
              <a:rPr lang="el-GR" dirty="0" err="1"/>
              <a:t>επιστη</a:t>
            </a:r>
            <a:r>
              <a:rPr lang="el-GR" dirty="0"/>
              <a:t>-</a:t>
            </a:r>
            <a:r>
              <a:rPr lang="el-GR" dirty="0" err="1"/>
              <a:t>μονική</a:t>
            </a:r>
            <a:r>
              <a:rPr lang="el-GR" dirty="0"/>
              <a:t> ιδιότητα , ειδικότητα ή αυθεντία ή τα οποία δεν έχουν επιτρέψει εγγράφως, τη χρήση της </a:t>
            </a:r>
            <a:r>
              <a:rPr lang="el-GR" dirty="0" err="1"/>
              <a:t>μαρ</a:t>
            </a:r>
            <a:r>
              <a:rPr lang="el-GR" dirty="0"/>
              <a:t>-</a:t>
            </a:r>
            <a:r>
              <a:rPr lang="el-GR" dirty="0" err="1"/>
              <a:t>τυρίας</a:t>
            </a:r>
            <a:r>
              <a:rPr lang="el-GR" dirty="0"/>
              <a:t> τους στη διαφήμιση, </a:t>
            </a:r>
          </a:p>
          <a:p>
            <a:r>
              <a:rPr lang="el-GR" dirty="0"/>
              <a:t>β. η πειστικότητά της στηρίζεται στην ιδέα ότι η τεχνολογία ή η επιστήμη ορισμένης χώρας, άλλης από τη χώρα προέλευσης , είναι άμεσα ή έμμεσα δηλωτικές της ποιότητας των διαφημιζόμενων προ-</a:t>
            </a:r>
            <a:r>
              <a:rPr lang="el-GR" dirty="0" err="1"/>
              <a:t>ϊόντων</a:t>
            </a:r>
            <a:r>
              <a:rPr lang="el-GR" dirty="0"/>
              <a:t>, </a:t>
            </a:r>
          </a:p>
          <a:p>
            <a:r>
              <a:rPr lang="el-GR" dirty="0"/>
              <a:t>γ. εμφανίζεται με τη μορφή δημοσιογραφικής έρευνας, σχολίου ή επιστημονικής ανακοίνωσης , χωρίς να δηλώνεται ρητά και ευδιάκριτα ότι πρόκειται για διαφήμιση , ή </a:t>
            </a:r>
          </a:p>
          <a:p>
            <a:r>
              <a:rPr lang="el-GR" dirty="0"/>
              <a:t>δ. περιέχει επιστημονικούς όρους ή ιδιωματισμούς, αποτελέσματα ερευνών ή περικοπές κειμένων επιστημονικού ή τεχνικού χαρακτήρα με σκοπό να προσδώσει στη διαφημιστική ανακοίνωση </a:t>
            </a:r>
            <a:r>
              <a:rPr lang="el-GR" dirty="0" err="1"/>
              <a:t>επιστη</a:t>
            </a:r>
            <a:r>
              <a:rPr lang="el-GR" dirty="0"/>
              <a:t>-</a:t>
            </a:r>
            <a:r>
              <a:rPr lang="el-GR" dirty="0" err="1"/>
              <a:t>μονική</a:t>
            </a:r>
            <a:r>
              <a:rPr lang="el-GR" dirty="0"/>
              <a:t> βάση που δεν ανταποκρίνεται στην πραγματικότητα .</a:t>
            </a:r>
          </a:p>
          <a:p>
            <a:endParaRPr lang="el-GR" dirty="0"/>
          </a:p>
        </p:txBody>
      </p:sp>
    </p:spTree>
    <p:extLst>
      <p:ext uri="{BB962C8B-B14F-4D97-AF65-F5344CB8AC3E}">
        <p14:creationId xmlns:p14="http://schemas.microsoft.com/office/powerpoint/2010/main" val="39037191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περιοδικά</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smtClean="0"/>
              <a:t>Τα </a:t>
            </a:r>
            <a:r>
              <a:rPr lang="el-GR" dirty="0"/>
              <a:t>περιοδικά διακρίνονται σε: </a:t>
            </a:r>
          </a:p>
          <a:p>
            <a:pPr lvl="1"/>
            <a:r>
              <a:rPr lang="el-GR" dirty="0" smtClean="0"/>
              <a:t>γενικού </a:t>
            </a:r>
            <a:r>
              <a:rPr lang="el-GR" dirty="0"/>
              <a:t>και ειδικού ενδιαφέροντος, </a:t>
            </a:r>
          </a:p>
          <a:p>
            <a:pPr lvl="1"/>
            <a:r>
              <a:rPr lang="el-GR" dirty="0" smtClean="0"/>
              <a:t>εβδομαδιαία</a:t>
            </a:r>
            <a:r>
              <a:rPr lang="el-GR" dirty="0"/>
              <a:t>, δεκαπενθήμερα, μηνιαία, διμηνιαία, τριμηνιαία και εξαμηνιαία. </a:t>
            </a:r>
          </a:p>
          <a:p>
            <a:r>
              <a:rPr lang="el-GR" dirty="0"/>
              <a:t>Το κόστος διαφήμισης καθορίζεται ανάλογα με:</a:t>
            </a:r>
          </a:p>
          <a:p>
            <a:pPr lvl="1"/>
            <a:r>
              <a:rPr lang="el-GR" dirty="0" smtClean="0"/>
              <a:t>Τη </a:t>
            </a:r>
            <a:r>
              <a:rPr lang="el-GR" dirty="0"/>
              <a:t>θέση της. Το εξώφυλλο και το οπισθόφυλλο πάντα παρουσιάζουν υψηλή αναγνωσιμότητα, οπότε είναι ακριβότερα.</a:t>
            </a:r>
          </a:p>
          <a:p>
            <a:pPr lvl="1"/>
            <a:r>
              <a:rPr lang="el-GR" dirty="0" smtClean="0"/>
              <a:t>Τα </a:t>
            </a:r>
            <a:r>
              <a:rPr lang="el-GR" dirty="0"/>
              <a:t>χρώματα που χρησιμοποιούνται. Η σταθερή τιμή καθορίζεται με βάση τη χρήση δύο χρωμάτων (άσπρο - μαύρο). Η πολύχρωμη διαφήμιση π.χ. τετράχρωμη, είναι ακριβότερη.</a:t>
            </a:r>
          </a:p>
          <a:p>
            <a:pPr lvl="1"/>
            <a:r>
              <a:rPr lang="el-GR" dirty="0" smtClean="0"/>
              <a:t>Το </a:t>
            </a:r>
            <a:r>
              <a:rPr lang="el-GR" dirty="0"/>
              <a:t>μέγεθος, αφού π.χ., η διαφήμιση που καλύπτει όλη τη σελίδα και τα περιθώρια είναι </a:t>
            </a:r>
            <a:r>
              <a:rPr lang="el-GR" dirty="0" smtClean="0"/>
              <a:t>ακριβότερη </a:t>
            </a:r>
            <a:r>
              <a:rPr lang="el-GR" dirty="0"/>
              <a:t>από 10% έως 20</a:t>
            </a:r>
            <a:r>
              <a:rPr lang="el-GR" dirty="0" smtClean="0"/>
              <a:t>%.</a:t>
            </a:r>
            <a:endParaRPr lang="el-GR" dirty="0"/>
          </a:p>
        </p:txBody>
      </p:sp>
    </p:spTree>
    <p:extLst>
      <p:ext uri="{BB962C8B-B14F-4D97-AF65-F5344CB8AC3E}">
        <p14:creationId xmlns:p14="http://schemas.microsoft.com/office/powerpoint/2010/main" val="383968542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Τα περιοδικά όμως προσφέρουν έκπτωση στο κόστος της διαφήμισης, όπως: </a:t>
            </a:r>
          </a:p>
          <a:p>
            <a:pPr lvl="1"/>
            <a:r>
              <a:rPr lang="el-GR" dirty="0" smtClean="0"/>
              <a:t>Όταν </a:t>
            </a:r>
            <a:r>
              <a:rPr lang="el-GR" dirty="0"/>
              <a:t>το διαφημιζόμενο προϊόν εμφανίζεται σε όλες τι περιοδικές εκδόσεις ενός εκδοτικού οργανισμού.</a:t>
            </a:r>
          </a:p>
          <a:p>
            <a:pPr lvl="1"/>
            <a:r>
              <a:rPr lang="el-GR" dirty="0" smtClean="0"/>
              <a:t>Όταν </a:t>
            </a:r>
            <a:r>
              <a:rPr lang="el-GR" dirty="0"/>
              <a:t>το διαφημιζόμενο προϊόν συμφωνείται από πριν να έχει έναν αριθμό προβολών στο </a:t>
            </a:r>
            <a:r>
              <a:rPr lang="el-GR" dirty="0" smtClean="0"/>
              <a:t>περιοδικό</a:t>
            </a:r>
            <a:r>
              <a:rPr lang="el-GR" dirty="0"/>
              <a:t>.</a:t>
            </a:r>
          </a:p>
          <a:p>
            <a:pPr lvl="1"/>
            <a:r>
              <a:rPr lang="el-GR" dirty="0" smtClean="0"/>
              <a:t>Όταν </a:t>
            </a:r>
            <a:r>
              <a:rPr lang="el-GR" dirty="0"/>
              <a:t>συμφωνείται από πριν ο συνολικός χώρος που θα καταβάλει η διαφήμιση του </a:t>
            </a:r>
            <a:r>
              <a:rPr lang="el-GR" dirty="0" smtClean="0"/>
              <a:t>προϊόντος </a:t>
            </a:r>
            <a:r>
              <a:rPr lang="el-GR" dirty="0"/>
              <a:t>στο περιοδικό για ένα χρονικό διάστημα. </a:t>
            </a:r>
          </a:p>
          <a:p>
            <a:endParaRPr lang="el-GR" dirty="0"/>
          </a:p>
        </p:txBody>
      </p:sp>
    </p:spTree>
    <p:extLst>
      <p:ext uri="{BB962C8B-B14F-4D97-AF65-F5344CB8AC3E}">
        <p14:creationId xmlns:p14="http://schemas.microsoft.com/office/powerpoint/2010/main" val="286257352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τηλεόραση</a:t>
            </a:r>
            <a:br>
              <a:rPr lang="el-GR" dirty="0"/>
            </a:br>
            <a:endParaRPr lang="el-GR" dirty="0"/>
          </a:p>
        </p:txBody>
      </p:sp>
      <p:sp>
        <p:nvSpPr>
          <p:cNvPr id="3" name="Θέση περιεχομένου 2"/>
          <p:cNvSpPr>
            <a:spLocks noGrp="1"/>
          </p:cNvSpPr>
          <p:nvPr>
            <p:ph idx="1"/>
          </p:nvPr>
        </p:nvSpPr>
        <p:spPr/>
        <p:txBody>
          <a:bodyPr>
            <a:normAutofit fontScale="92500"/>
          </a:bodyPr>
          <a:lstStyle/>
          <a:p>
            <a:r>
              <a:rPr lang="el-GR" dirty="0" smtClean="0"/>
              <a:t>Οι </a:t>
            </a:r>
            <a:r>
              <a:rPr lang="el-GR" dirty="0"/>
              <a:t>διαφημίσεις στην τηλεόραση έχουν πολλά πλεονεκτήματα. </a:t>
            </a:r>
            <a:endParaRPr lang="el-GR" dirty="0" smtClean="0"/>
          </a:p>
          <a:p>
            <a:r>
              <a:rPr lang="el-GR" dirty="0" smtClean="0"/>
              <a:t>Το </a:t>
            </a:r>
            <a:r>
              <a:rPr lang="el-GR" dirty="0"/>
              <a:t>διαφημιστικό μήνυμα </a:t>
            </a:r>
            <a:r>
              <a:rPr lang="el-GR" dirty="0" smtClean="0"/>
              <a:t>συλλαμβάνεται </a:t>
            </a:r>
            <a:r>
              <a:rPr lang="el-GR" dirty="0"/>
              <a:t>από τον αποδέκτη με τις πιο αποτελεσματικές αισθήσεις, που είναι η όραση και η </a:t>
            </a:r>
            <a:r>
              <a:rPr lang="el-GR" dirty="0" smtClean="0"/>
              <a:t>ακοή</a:t>
            </a:r>
            <a:r>
              <a:rPr lang="el-GR" dirty="0"/>
              <a:t>. Η διαφήμιση από την τηλεόραση έχει μεγάλη εμβέλεια και αποτελεσματικότητα, ιδιαίτερα όταν γίνεται ενδιάμεσα ή στην αρχή των εκπομπών με μεγάλη ακροαματικότητα . </a:t>
            </a:r>
          </a:p>
          <a:p>
            <a:r>
              <a:rPr lang="el-GR" dirty="0"/>
              <a:t>Ως πλεονεκτήματα του μέσου αυτού μπορεί ν' αναφερθεί το υψηλό κόστος και το συχνό </a:t>
            </a:r>
            <a:r>
              <a:rPr lang="el-GR" dirty="0" smtClean="0"/>
              <a:t>ζάπινγκ </a:t>
            </a:r>
            <a:r>
              <a:rPr lang="el-GR" dirty="0"/>
              <a:t>που κάνουν οι τηλεθεατές</a:t>
            </a:r>
            <a:r>
              <a:rPr lang="el-GR" dirty="0" smtClean="0"/>
              <a:t>.</a:t>
            </a:r>
          </a:p>
          <a:p>
            <a:r>
              <a:rPr lang="el-GR" dirty="0" smtClean="0"/>
              <a:t>Η </a:t>
            </a:r>
            <a:r>
              <a:rPr lang="el-GR" dirty="0"/>
              <a:t>τηλεόραση αποτελεί το ισχυρότερο και δημοφιλέστερο μέσο για την εκπομπή του διαφημιστικού μηνύματος. Το μεγαλύτερο κομμάτι της ετήσιας </a:t>
            </a:r>
            <a:r>
              <a:rPr lang="el-GR" dirty="0" smtClean="0"/>
              <a:t>διαφημιστικής </a:t>
            </a:r>
            <a:r>
              <a:rPr lang="el-GR" dirty="0"/>
              <a:t>δαπάνης, διεθνώς και στην Ελλάδα, απορροφάται από την τηλεόραση. </a:t>
            </a:r>
          </a:p>
          <a:p>
            <a:endParaRPr lang="el-GR" dirty="0"/>
          </a:p>
        </p:txBody>
      </p:sp>
    </p:spTree>
    <p:extLst>
      <p:ext uri="{BB962C8B-B14F-4D97-AF65-F5344CB8AC3E}">
        <p14:creationId xmlns:p14="http://schemas.microsoft.com/office/powerpoint/2010/main" val="22823883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r>
              <a:rPr lang="el-GR" dirty="0" err="1" smtClean="0"/>
              <a:t>Γι’αυτό</a:t>
            </a:r>
            <a:r>
              <a:rPr lang="el-GR" dirty="0" smtClean="0"/>
              <a:t> </a:t>
            </a:r>
            <a:r>
              <a:rPr lang="el-GR" dirty="0"/>
              <a:t>το λόγο, για τον προγραμματισμό της προβολής του διαφημιστικού μηνύματος, την </a:t>
            </a:r>
            <a:r>
              <a:rPr lang="el-GR" dirty="0" smtClean="0"/>
              <a:t>αξιολόγησή </a:t>
            </a:r>
            <a:r>
              <a:rPr lang="el-GR" dirty="0"/>
              <a:t>του και τη μέτρηση της ακροαματικότητας χρησιμοποιούνται διάφοροι όροι, όπως :</a:t>
            </a:r>
          </a:p>
          <a:p>
            <a:pPr lvl="1"/>
            <a:r>
              <a:rPr lang="el-GR" dirty="0" smtClean="0"/>
              <a:t>Διείσδυση </a:t>
            </a:r>
            <a:r>
              <a:rPr lang="el-GR" dirty="0"/>
              <a:t>. Ξεκινώντας με υποθετικό πληθυσμό 100 οικογενειών, διαπιστώνεται ότι οι 85 έχουν συσκευή τηλεόρασης. Η διείσδυση είναι 85/100 = 85% </a:t>
            </a:r>
          </a:p>
          <a:p>
            <a:pPr lvl="1"/>
            <a:r>
              <a:rPr lang="el-GR" dirty="0" smtClean="0"/>
              <a:t>Περιοχή </a:t>
            </a:r>
            <a:r>
              <a:rPr lang="el-GR" dirty="0"/>
              <a:t>κάλυψης . Αν ένα κανάλι καλύπτει 90 οικογένειες, τότε η περιοχή κάλυψης είναι 85/90 = 94%.</a:t>
            </a:r>
          </a:p>
          <a:p>
            <a:pPr lvl="1"/>
            <a:r>
              <a:rPr lang="el-GR" dirty="0" smtClean="0"/>
              <a:t>Χρήση </a:t>
            </a:r>
            <a:r>
              <a:rPr lang="el-GR" dirty="0"/>
              <a:t>της τηλεόρασης .  Όταν στο χρονικό διάστημα 9-10 μμ, 60 οικογένειες απ' αυτές που κατέχουν συσκευή τηλεόρασης παρακολουθούν ένα πρόγραμμα, τότε η χρήση της </a:t>
            </a:r>
            <a:r>
              <a:rPr lang="el-GR" dirty="0" smtClean="0"/>
              <a:t>τηλεόρασης </a:t>
            </a:r>
            <a:r>
              <a:rPr lang="el-GR" dirty="0"/>
              <a:t>είναι 60/85 = 70% </a:t>
            </a:r>
          </a:p>
          <a:p>
            <a:pPr lvl="1"/>
            <a:r>
              <a:rPr lang="el-GR" dirty="0" smtClean="0"/>
              <a:t>Ακροαματικότητα </a:t>
            </a:r>
            <a:r>
              <a:rPr lang="el-GR" dirty="0"/>
              <a:t>. Όταν στο χρονικό διάστημα 9-10 μμ, 20 οικογένειες παρακολουθούν ένα συγκεκριμένο πρόγραμμα, τότε η ακροαματικότητα είναι 20/85 = 23%</a:t>
            </a:r>
          </a:p>
          <a:p>
            <a:pPr lvl="1"/>
            <a:r>
              <a:rPr lang="el-GR" dirty="0" smtClean="0"/>
              <a:t>Κατανομή </a:t>
            </a:r>
            <a:r>
              <a:rPr lang="el-GR" dirty="0"/>
              <a:t>ακροατών - θεατών . Στο χρονικό διάστημα 9-10 μμ, 20 οικογένειες </a:t>
            </a:r>
            <a:r>
              <a:rPr lang="el-GR" dirty="0" smtClean="0"/>
              <a:t>παρακολουθούν </a:t>
            </a:r>
            <a:r>
              <a:rPr lang="el-GR" dirty="0"/>
              <a:t>ένα συγκεκριμένο πρόγραμμα, ενώ 60 άλλες παρακολουθούν τηλεόραση. Οι κατανομή των τηλεθεατών - ακροατών είναι 20/60 = 33%. </a:t>
            </a:r>
          </a:p>
          <a:p>
            <a:endParaRPr lang="el-GR" dirty="0"/>
          </a:p>
        </p:txBody>
      </p:sp>
    </p:spTree>
    <p:extLst>
      <p:ext uri="{BB962C8B-B14F-4D97-AF65-F5344CB8AC3E}">
        <p14:creationId xmlns:p14="http://schemas.microsoft.com/office/powerpoint/2010/main" val="313279060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Το ραδιόφωνο </a:t>
            </a:r>
          </a:p>
        </p:txBody>
      </p:sp>
      <p:sp>
        <p:nvSpPr>
          <p:cNvPr id="3" name="Θέση περιεχομένου 2"/>
          <p:cNvSpPr>
            <a:spLocks noGrp="1"/>
          </p:cNvSpPr>
          <p:nvPr>
            <p:ph idx="1"/>
          </p:nvPr>
        </p:nvSpPr>
        <p:spPr/>
        <p:txBody>
          <a:bodyPr>
            <a:normAutofit/>
          </a:bodyPr>
          <a:lstStyle/>
          <a:p>
            <a:r>
              <a:rPr lang="el-GR" dirty="0" smtClean="0"/>
              <a:t>Το </a:t>
            </a:r>
            <a:r>
              <a:rPr lang="el-GR" dirty="0"/>
              <a:t>κόστος της διαφήμισης μέσω ραδιοφώνου είναι χαμηλό, μπορεί κάποιος να έχει τοπική </a:t>
            </a:r>
            <a:r>
              <a:rPr lang="el-GR" dirty="0" smtClean="0"/>
              <a:t>κάλυψη </a:t>
            </a:r>
            <a:r>
              <a:rPr lang="el-GR" dirty="0"/>
              <a:t>και δυνατότητα συχνής επανάληψης της διαφήμισης. </a:t>
            </a:r>
          </a:p>
          <a:p>
            <a:r>
              <a:rPr lang="el-GR" dirty="0"/>
              <a:t>Το μειονέκτημα του ραδιοφώνου είναι ότι το μήνυμα μεταδίδεται μόνο ακουστικά και </a:t>
            </a:r>
            <a:r>
              <a:rPr lang="el-GR" dirty="0" err="1" smtClean="0"/>
              <a:t>γι’αυτό</a:t>
            </a:r>
            <a:r>
              <a:rPr lang="el-GR" dirty="0" smtClean="0"/>
              <a:t> </a:t>
            </a:r>
            <a:r>
              <a:rPr lang="el-GR" dirty="0"/>
              <a:t>δεν είναι τόσο αποδοτικό όσο η τηλεόραση. </a:t>
            </a:r>
          </a:p>
          <a:p>
            <a:r>
              <a:rPr lang="el-GR" dirty="0"/>
              <a:t>Το ραδιόφωνο αποτελεί μια αγορά με σημαντικές αλλαγές όσον αφορά στον αριθμό και στην ποικιλία των σταθμών που εκπέμπουν στην περιοχή της πρωτεύουσας, αλλά και στις υπόλοιπες περιοχές της χώρας. </a:t>
            </a:r>
          </a:p>
          <a:p>
            <a:r>
              <a:rPr lang="el-GR" dirty="0"/>
              <a:t>Τα τελευταία χρόνια, στην Ελλάδα, έχει ανεβεί σημαντικά η ακροαματικότητά του. </a:t>
            </a:r>
          </a:p>
          <a:p>
            <a:endParaRPr lang="el-GR" dirty="0"/>
          </a:p>
        </p:txBody>
      </p:sp>
    </p:spTree>
    <p:extLst>
      <p:ext uri="{BB962C8B-B14F-4D97-AF65-F5344CB8AC3E}">
        <p14:creationId xmlns:p14="http://schemas.microsoft.com/office/powerpoint/2010/main" val="18787825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 κινηματογράφος </a:t>
            </a:r>
          </a:p>
        </p:txBody>
      </p:sp>
      <p:sp>
        <p:nvSpPr>
          <p:cNvPr id="3" name="Θέση περιεχομένου 2"/>
          <p:cNvSpPr>
            <a:spLocks noGrp="1"/>
          </p:cNvSpPr>
          <p:nvPr>
            <p:ph idx="1"/>
          </p:nvPr>
        </p:nvSpPr>
        <p:spPr/>
        <p:txBody>
          <a:bodyPr>
            <a:normAutofit fontScale="85000" lnSpcReduction="10000"/>
          </a:bodyPr>
          <a:lstStyle/>
          <a:p>
            <a:r>
              <a:rPr lang="el-GR" dirty="0" smtClean="0"/>
              <a:t>Μέχρι </a:t>
            </a:r>
            <a:r>
              <a:rPr lang="el-GR" dirty="0"/>
              <a:t>τις αρχές της δεκαετίας του '70 στη Ελλάδα, στα μεγάλα αστικά κέντρα, υπήρξε ένα σημαντικό μέσο προβολής για το διαφημιστικό μήνυμα. </a:t>
            </a:r>
          </a:p>
          <a:p>
            <a:r>
              <a:rPr lang="el-GR" dirty="0"/>
              <a:t>Με τη μαζική, όμως, εξάπλωση της τηλεόρασης και τον έντονο ανταγωνισμό της, έχασε ένα μεγάλο μέρος από το ειδικό του βάρους. </a:t>
            </a:r>
          </a:p>
          <a:p>
            <a:r>
              <a:rPr lang="el-GR" dirty="0"/>
              <a:t>Βέβαια, σιγά - σιγά, ο κόσμος επιστρέφει και επισκέπτεται εκ νέου μαζικά τις </a:t>
            </a:r>
            <a:r>
              <a:rPr lang="el-GR" dirty="0" smtClean="0"/>
              <a:t>κινηματογραφικές </a:t>
            </a:r>
            <a:r>
              <a:rPr lang="el-GR" dirty="0"/>
              <a:t>αίθουσες. </a:t>
            </a:r>
          </a:p>
          <a:p>
            <a:r>
              <a:rPr lang="el-GR" dirty="0"/>
              <a:t>Δημιουργούνται νέες αίθουσες με ποιοτικές προδιαγραφές και εμφανίζονται ειδικοί χώροι προβολών με πολλαπλές αίθουσες. </a:t>
            </a:r>
          </a:p>
          <a:p>
            <a:r>
              <a:rPr lang="el-GR" dirty="0"/>
              <a:t>Ο κινηματογράφος βιώνει μια παρατεταμένη άνοιξη. </a:t>
            </a:r>
          </a:p>
          <a:p>
            <a:r>
              <a:rPr lang="el-GR" dirty="0"/>
              <a:t>Συνδυάζει ήχο, χρώμα, κίνηση και μεγάλο μέγεθος οθόνης, στοιχεία που υποβοηθούν την </a:t>
            </a:r>
            <a:r>
              <a:rPr lang="el-GR" dirty="0" smtClean="0"/>
              <a:t>αποτελεσματική </a:t>
            </a:r>
            <a:r>
              <a:rPr lang="el-GR" dirty="0"/>
              <a:t>προβολή. Χρησιμοποιείται συμπληρωματικά για τη διαφημιστική εκστρατεία </a:t>
            </a:r>
            <a:r>
              <a:rPr lang="el-GR" dirty="0" smtClean="0"/>
              <a:t>αρκετών </a:t>
            </a:r>
            <a:r>
              <a:rPr lang="el-GR" dirty="0"/>
              <a:t>προϊόντων και ειδικότερα εκείνων που η διαφήμιση τους απαγορεύεται, πλέον, από την </a:t>
            </a:r>
            <a:r>
              <a:rPr lang="el-GR" dirty="0" smtClean="0"/>
              <a:t>τηλεόραση</a:t>
            </a:r>
            <a:r>
              <a:rPr lang="el-GR" dirty="0"/>
              <a:t>, π.χ. τσιγάρα ή / και καπνικά προϊόντα. </a:t>
            </a:r>
          </a:p>
          <a:p>
            <a:endParaRPr lang="el-GR" dirty="0"/>
          </a:p>
        </p:txBody>
      </p:sp>
    </p:spTree>
    <p:extLst>
      <p:ext uri="{BB962C8B-B14F-4D97-AF65-F5344CB8AC3E}">
        <p14:creationId xmlns:p14="http://schemas.microsoft.com/office/powerpoint/2010/main" val="416155025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διαφήμιση στους εξωτερικούς χώρους</a:t>
            </a:r>
            <a:br>
              <a:rPr lang="el-GR" dirty="0"/>
            </a:br>
            <a:endParaRPr lang="el-GR" dirty="0"/>
          </a:p>
        </p:txBody>
      </p:sp>
      <p:sp>
        <p:nvSpPr>
          <p:cNvPr id="3" name="Θέση περιεχομένου 2"/>
          <p:cNvSpPr>
            <a:spLocks noGrp="1"/>
          </p:cNvSpPr>
          <p:nvPr>
            <p:ph idx="1"/>
          </p:nvPr>
        </p:nvSpPr>
        <p:spPr/>
        <p:txBody>
          <a:bodyPr/>
          <a:lstStyle/>
          <a:p>
            <a:r>
              <a:rPr lang="el-GR" dirty="0" smtClean="0"/>
              <a:t>Στις </a:t>
            </a:r>
            <a:r>
              <a:rPr lang="el-GR" dirty="0"/>
              <a:t>υπαίθριες διαφημίσεις περιλαμβάνονται οι γιγαντοαφίσες, οι φωτεινές επιγραφές, οι </a:t>
            </a:r>
            <a:r>
              <a:rPr lang="el-GR" dirty="0" smtClean="0"/>
              <a:t>έγχρωμες </a:t>
            </a:r>
            <a:r>
              <a:rPr lang="el-GR" dirty="0"/>
              <a:t>πινακίδες διαφόρου μεγέθους που είναι σταθερές στο έδαφος, </a:t>
            </a:r>
            <a:endParaRPr lang="el-GR" dirty="0" smtClean="0"/>
          </a:p>
          <a:p>
            <a:r>
              <a:rPr lang="el-GR" dirty="0" smtClean="0"/>
              <a:t>στην </a:t>
            </a:r>
            <a:r>
              <a:rPr lang="el-GR" dirty="0"/>
              <a:t>κατηγορία αυτή ανήκουν και οι μεταφερόμενες πινακίδες σε μέσα μαζικής μεταφοράς, όπως λεωφορεία, τρόλεϊ, ταξί κ.λπ. </a:t>
            </a:r>
          </a:p>
          <a:p>
            <a:endParaRPr lang="el-GR" dirty="0"/>
          </a:p>
        </p:txBody>
      </p:sp>
    </p:spTree>
    <p:extLst>
      <p:ext uri="{BB962C8B-B14F-4D97-AF65-F5344CB8AC3E}">
        <p14:creationId xmlns:p14="http://schemas.microsoft.com/office/powerpoint/2010/main" val="372629363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άμεση διαφήμιση </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Η </a:t>
            </a:r>
            <a:r>
              <a:rPr lang="el-GR" dirty="0"/>
              <a:t>άμεση διαφήμιση περιλαμβάνει: </a:t>
            </a:r>
          </a:p>
          <a:p>
            <a:pPr lvl="1"/>
            <a:r>
              <a:rPr lang="el-GR" dirty="0" smtClean="0"/>
              <a:t>Τη </a:t>
            </a:r>
            <a:r>
              <a:rPr lang="el-GR" dirty="0"/>
              <a:t>διαφήμιση με τη χρήση του ταχυδρομείου. Αποστέλλονται στους πιθανούς καταναλωτές διαφημιστικά έντυπα με πληροφοριακό υλικό για το προϊόν.</a:t>
            </a:r>
          </a:p>
          <a:p>
            <a:pPr lvl="1"/>
            <a:r>
              <a:rPr lang="el-GR" dirty="0" smtClean="0"/>
              <a:t>Τη </a:t>
            </a:r>
            <a:r>
              <a:rPr lang="el-GR" dirty="0"/>
              <a:t>διαφήμιση με τις ταχυδρομικές παραγγελίες. Εκτός από την προβολή του μηνύματος για τις ιδιότητες, τις χρήσεις και τα πλεονεκτήματα του προϊόντος, υπάρχει και η παραγγελία που </a:t>
            </a:r>
            <a:r>
              <a:rPr lang="el-GR" dirty="0" smtClean="0"/>
              <a:t>κύριος </a:t>
            </a:r>
            <a:r>
              <a:rPr lang="el-GR" dirty="0"/>
              <a:t>στόχος είναι να παρακινηθεί ο καταναλωτής να τη συμπληρώσει, για να του αποσταλεί το προϊόν. </a:t>
            </a:r>
          </a:p>
          <a:p>
            <a:pPr lvl="1"/>
            <a:r>
              <a:rPr lang="el-GR" dirty="0" smtClean="0"/>
              <a:t>Η </a:t>
            </a:r>
            <a:r>
              <a:rPr lang="el-GR" dirty="0"/>
              <a:t>άμεση διαφήμιση χωρίς τη μεσολάβηση του ταχυδρομείου. Τα διαφημιστικά έντυπα </a:t>
            </a:r>
            <a:r>
              <a:rPr lang="el-GR" dirty="0" smtClean="0"/>
              <a:t>παραδίδονται </a:t>
            </a:r>
            <a:r>
              <a:rPr lang="el-GR" dirty="0"/>
              <a:t>στα σπίτια των καταναλωτών, στους τόπους εργασίας, στα καταστήματα, στους </a:t>
            </a:r>
            <a:r>
              <a:rPr lang="el-GR" dirty="0" smtClean="0"/>
              <a:t>δρόμους</a:t>
            </a:r>
            <a:r>
              <a:rPr lang="el-GR" dirty="0"/>
              <a:t>. </a:t>
            </a:r>
          </a:p>
          <a:p>
            <a:r>
              <a:rPr lang="el-GR" dirty="0"/>
              <a:t>Η </a:t>
            </a:r>
            <a:r>
              <a:rPr lang="el-GR" dirty="0" smtClean="0"/>
              <a:t>άμεση </a:t>
            </a:r>
            <a:r>
              <a:rPr lang="el-GR" dirty="0"/>
              <a:t>διαφήμιση έχει σχετικά χαμηλό κόστος και χρησιμοποιείται συμπληρωματικά στην προώθηση του προϊόντος. </a:t>
            </a:r>
          </a:p>
          <a:p>
            <a:endParaRPr lang="el-GR" dirty="0"/>
          </a:p>
          <a:p>
            <a:endParaRPr lang="el-GR" dirty="0"/>
          </a:p>
        </p:txBody>
      </p:sp>
    </p:spTree>
    <p:extLst>
      <p:ext uri="{BB962C8B-B14F-4D97-AF65-F5344CB8AC3E}">
        <p14:creationId xmlns:p14="http://schemas.microsoft.com/office/powerpoint/2010/main" val="22563851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64704"/>
            <a:ext cx="8229600" cy="936104"/>
          </a:xfrm>
        </p:spPr>
        <p:txBody>
          <a:bodyPr>
            <a:normAutofit fontScale="90000"/>
          </a:bodyPr>
          <a:lstStyle/>
          <a:p>
            <a:r>
              <a:rPr lang="el-GR" dirty="0"/>
              <a:t>Η διαφήμιση στο χώρο πώλησης του προϊόντος</a:t>
            </a:r>
            <a:br>
              <a:rPr lang="el-GR" dirty="0"/>
            </a:br>
            <a:endParaRPr lang="el-GR" dirty="0"/>
          </a:p>
        </p:txBody>
      </p:sp>
      <p:sp>
        <p:nvSpPr>
          <p:cNvPr id="3" name="Θέση περιεχομένου 2"/>
          <p:cNvSpPr>
            <a:spLocks noGrp="1"/>
          </p:cNvSpPr>
          <p:nvPr>
            <p:ph idx="1"/>
          </p:nvPr>
        </p:nvSpPr>
        <p:spPr/>
        <p:txBody>
          <a:bodyPr/>
          <a:lstStyle/>
          <a:p>
            <a:r>
              <a:rPr lang="el-GR" dirty="0" smtClean="0"/>
              <a:t>Οι </a:t>
            </a:r>
            <a:r>
              <a:rPr lang="el-GR" dirty="0"/>
              <a:t>εκθέσεις των προϊόντων σε ειδικές προθήκες μέσα στο κατάστημα, έχουν σκοπό την άμεση πώληση, διαμέσου της προσέλκυσης της προσοχής του πιθανού καταναλωτή. </a:t>
            </a:r>
            <a:endParaRPr lang="el-GR" dirty="0" smtClean="0"/>
          </a:p>
          <a:p>
            <a:r>
              <a:rPr lang="el-GR" dirty="0" smtClean="0"/>
              <a:t>Μερικές </a:t>
            </a:r>
            <a:r>
              <a:rPr lang="el-GR" dirty="0"/>
              <a:t>φορές τα προϊόντα που προβάλλονται μ' αυτόν τον τρόπο πουλιούνται με ειδικές εκπτώσεις, προσφορές, παροχή δώρων ή και δειγμάτων. </a:t>
            </a:r>
          </a:p>
        </p:txBody>
      </p:sp>
    </p:spTree>
    <p:extLst>
      <p:ext uri="{BB962C8B-B14F-4D97-AF65-F5344CB8AC3E}">
        <p14:creationId xmlns:p14="http://schemas.microsoft.com/office/powerpoint/2010/main" val="101677173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ατμοσφαιρικά μέσα</a:t>
            </a:r>
            <a:br>
              <a:rPr lang="el-GR" dirty="0"/>
            </a:br>
            <a:endParaRPr lang="el-GR" dirty="0"/>
          </a:p>
        </p:txBody>
      </p:sp>
      <p:sp>
        <p:nvSpPr>
          <p:cNvPr id="3" name="Θέση περιεχομένου 2"/>
          <p:cNvSpPr>
            <a:spLocks noGrp="1"/>
          </p:cNvSpPr>
          <p:nvPr>
            <p:ph idx="1"/>
          </p:nvPr>
        </p:nvSpPr>
        <p:spPr/>
        <p:txBody>
          <a:bodyPr/>
          <a:lstStyle/>
          <a:p>
            <a:r>
              <a:rPr lang="el-GR" dirty="0" smtClean="0"/>
              <a:t>Έτσι</a:t>
            </a:r>
            <a:r>
              <a:rPr lang="el-GR" dirty="0"/>
              <a:t>, χαρακτηρίζεται κάθε όχημα που φιλοξενεί το διαφημιστικό μήνυμα και δεν ανήκει στα γνωστά είδη διαφήμισης στους εξωτερικούς χώρους. </a:t>
            </a:r>
            <a:endParaRPr lang="el-GR" dirty="0" smtClean="0"/>
          </a:p>
          <a:p>
            <a:r>
              <a:rPr lang="el-GR" dirty="0" smtClean="0"/>
              <a:t>Π.χ</a:t>
            </a:r>
            <a:r>
              <a:rPr lang="el-GR" dirty="0"/>
              <a:t>. η πίσω όψη αποδείξεων, εισιτηρίων, ζωγραφισμένα σε λεωφορεία, βαγόνια τραίνου, η βάση στο μπουκάλι μπύρας, η προβολή </a:t>
            </a:r>
            <a:r>
              <a:rPr lang="el-GR" dirty="0" smtClean="0"/>
              <a:t>τεράστιων </a:t>
            </a:r>
            <a:r>
              <a:rPr lang="el-GR" dirty="0"/>
              <a:t>εικόνων στους τοίχους κτηρίων ή σε άλλες επιφάνειες . </a:t>
            </a:r>
          </a:p>
          <a:p>
            <a:endParaRPr lang="el-GR" dirty="0"/>
          </a:p>
        </p:txBody>
      </p:sp>
    </p:spTree>
    <p:extLst>
      <p:ext uri="{BB962C8B-B14F-4D97-AF65-F5344CB8AC3E}">
        <p14:creationId xmlns:p14="http://schemas.microsoft.com/office/powerpoint/2010/main" val="25684220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αφήνεια">
  <a:themeElements>
    <a:clrScheme name="Σαφήνεια">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Κλασικό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αφήνεια">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289</TotalTime>
  <Words>21070</Words>
  <Application>Microsoft Office PowerPoint</Application>
  <PresentationFormat>Προβολή στην οθόνη (4:3)</PresentationFormat>
  <Paragraphs>964</Paragraphs>
  <Slides>198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198</vt:i4>
      </vt:variant>
    </vt:vector>
  </HeadingPairs>
  <TitlesOfParts>
    <vt:vector size="199" baseType="lpstr">
      <vt:lpstr>Σαφήνεια</vt:lpstr>
      <vt:lpstr>ΔΙΑΦΗΜΙΣΗ</vt:lpstr>
      <vt:lpstr>Πράξεις προσέλκυσης πελατείας</vt:lpstr>
      <vt:lpstr>Εξαναγκασμός </vt:lpstr>
      <vt:lpstr>Επίμονη ενόχληση </vt:lpstr>
      <vt:lpstr>Εξαγορά του πελάτη  </vt:lpstr>
      <vt:lpstr>Πρόσθετες παροχές  </vt:lpstr>
      <vt:lpstr>Αθέμιτη διαφήμιση  </vt:lpstr>
      <vt:lpstr>Παραπλανητική διαφήμιση  </vt:lpstr>
      <vt:lpstr>Παρουσίαση του PowerPoint</vt:lpstr>
      <vt:lpstr>Συγκαλυμμένη διαφήμιση </vt:lpstr>
      <vt:lpstr>Χορηγία</vt:lpstr>
      <vt:lpstr>Παρουσίαση του PowerPoint</vt:lpstr>
      <vt:lpstr>Παρουσίαση του PowerPoint</vt:lpstr>
      <vt:lpstr>Product placement  </vt:lpstr>
      <vt:lpstr>Narrow casting  </vt:lpstr>
      <vt:lpstr>Συγκριτική διαφήμιση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Διαφήμιση ως τμήμα του marketing</vt:lpstr>
      <vt:lpstr>Τα διαφημιστικά μέσα </vt:lpstr>
      <vt:lpstr>Είδη διαφήμισης </vt:lpstr>
      <vt:lpstr>Εκτέλεση του μηνύματος </vt:lpstr>
      <vt:lpstr>Θεσμικό πλαίσιο διαφήμισης</vt:lpstr>
      <vt:lpstr>Παρουσίαση του PowerPoint</vt:lpstr>
      <vt:lpstr>Παρουσίαση του PowerPoint</vt:lpstr>
      <vt:lpstr>Παρουσίαση του PowerPoint</vt:lpstr>
      <vt:lpstr>Παρουσίαση του PowerPoint</vt:lpstr>
      <vt:lpstr>Η διαφήμιση στο διαδίκτυο   </vt:lpstr>
      <vt:lpstr>Επιθετικές μέθοδοι επικοινωνίας</vt:lpstr>
      <vt:lpstr>Αυτόκλητη επικοινωνία  </vt:lpstr>
      <vt:lpstr>Παρουσίαση του PowerPoint</vt:lpstr>
      <vt:lpstr>Ηλεκτρονικά σημεία επαφής</vt:lpstr>
      <vt:lpstr>Έργω διαφήμιση</vt:lpstr>
      <vt:lpstr>Παρουσίαση του PowerPoint</vt:lpstr>
      <vt:lpstr>Πρόσθετες παροχές</vt:lpstr>
      <vt:lpstr>Παρουσίαση του PowerPoint</vt:lpstr>
      <vt:lpstr>Παρουσίαση του PowerPoint</vt:lpstr>
      <vt:lpstr>Παρουσίαση του PowerPoint</vt:lpstr>
      <vt:lpstr>Παραδείγματα</vt:lpstr>
      <vt:lpstr>Συγκαλυμμένη διαφήμιση  </vt:lpstr>
      <vt:lpstr>Τηλεοπτική διαφήμιση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Ο εμπορικός ρόλος της διαφήμισης</vt:lpstr>
      <vt:lpstr>Ο οικονομικός και κοινωνικός ρόλος της διαφήμισης</vt:lpstr>
      <vt:lpstr>Παρουσίαση του PowerPoint</vt:lpstr>
      <vt:lpstr>Διάκριση διαφημιστικών στόχων</vt:lpstr>
      <vt:lpstr>Παρουσίαση του PowerPoint</vt:lpstr>
      <vt:lpstr>Χαρακτηριστικά διαφημιστικής ιδέας</vt:lpstr>
      <vt:lpstr>Τεχνικές της διαφήμισης</vt:lpstr>
      <vt:lpstr>Είδη και μορφές διαφημιστικής καμπάνιας / εκστρατείας</vt:lpstr>
      <vt:lpstr>Παρουσίαση του PowerPoint</vt:lpstr>
      <vt:lpstr>Εναρκτήρια διαφήμιση  </vt:lpstr>
      <vt:lpstr>Αινιγματική διαφήμιση  </vt:lpstr>
      <vt:lpstr>Διαφήμιση επανατοποθέτησης </vt:lpstr>
      <vt:lpstr>Διαφήμιση συντήρησης  </vt:lpstr>
      <vt:lpstr>Διαφήμιση εταιρική </vt:lpstr>
      <vt:lpstr>Διαφήμιση κλαδική  </vt:lpstr>
      <vt:lpstr>Διαφήμιση λιανική - ενημερωτική </vt:lpstr>
      <vt:lpstr>Διαφήμιση βιομηχανική  </vt:lpstr>
      <vt:lpstr>Διαφήμιση εμπορική  </vt:lpstr>
      <vt:lpstr>Παρουσίαση του PowerPoint</vt:lpstr>
      <vt:lpstr>Πολιτική διαφήμιση </vt:lpstr>
      <vt:lpstr>Διαφήμιση εκπαιδευτική - ενημερωτική </vt:lpstr>
      <vt:lpstr>Επίδειξη - εκπαιδευτική παρουσίαση  </vt:lpstr>
      <vt:lpstr>Διαφήμιση ενημερωτική - εκπαιδευτική με την παρουσία ειδικού  </vt:lpstr>
      <vt:lpstr>Διαφήμιση κύρους  </vt:lpstr>
      <vt:lpstr>Η πληροφοριακή διαφήμιση </vt:lpstr>
      <vt:lpstr>Η διαφήμιση πειθούς </vt:lpstr>
      <vt:lpstr>Η υπομνηστική διαφήμιση </vt:lpstr>
      <vt:lpstr>Η ενισχυτική διαφήμιση </vt:lpstr>
      <vt:lpstr>Γενικοί στόχοι διαφήμισης </vt:lpstr>
      <vt:lpstr>Ειδικοί στόχοι  </vt:lpstr>
      <vt:lpstr>Στόχοι διαφήμισης</vt:lpstr>
      <vt:lpstr>Παρουσίαση του PowerPoint</vt:lpstr>
      <vt:lpstr>Φόρμες της διαφήμισης</vt:lpstr>
      <vt:lpstr>Παρουσίαση του PowerPoint</vt:lpstr>
      <vt:lpstr>Διαφημιστικά μέσα</vt:lpstr>
      <vt:lpstr>Αφίσα</vt:lpstr>
      <vt:lpstr>Ηλεκτρονική διαφήμιση</vt:lpstr>
      <vt:lpstr>Εφημερίδες</vt:lpstr>
      <vt:lpstr>Παρουσίαση του PowerPoint</vt:lpstr>
      <vt:lpstr>Παρουσίαση του PowerPoint</vt:lpstr>
      <vt:lpstr>Τα περιοδικά </vt:lpstr>
      <vt:lpstr>Παρουσίαση του PowerPoint</vt:lpstr>
      <vt:lpstr>Η τηλεόραση </vt:lpstr>
      <vt:lpstr>Παρουσίαση του PowerPoint</vt:lpstr>
      <vt:lpstr>Το ραδιόφωνο </vt:lpstr>
      <vt:lpstr>Ο κινηματογράφος </vt:lpstr>
      <vt:lpstr>Η διαφήμιση στους εξωτερικούς χώρους </vt:lpstr>
      <vt:lpstr>Η άμεση διαφήμιση  </vt:lpstr>
      <vt:lpstr>Η διαφήμιση στο χώρο πώλησης του προϊόντος </vt:lpstr>
      <vt:lpstr>Τα ατμοσφαιρικά μέσα </vt:lpstr>
      <vt:lpstr>Η διαφήμιση στο διαδίκτυο </vt:lpstr>
      <vt:lpstr>Παρουσίαση του PowerPoint</vt:lpstr>
      <vt:lpstr>Μορφές διαφήμισης στο διαδίκτυο </vt:lpstr>
      <vt:lpstr>Παρουσίαση του PowerPoint</vt:lpstr>
      <vt:lpstr>Προβολή μέσα από εταιρικούς και προϊοντικούς διαδικτυακούς τόπους </vt:lpstr>
      <vt:lpstr>Παρουσίαση του PowerPoint</vt:lpstr>
      <vt:lpstr>Παρουσίαση του PowerPoint</vt:lpstr>
      <vt:lpstr>Υπερκειμενικοί σύνδεσμοι και λέξεις κλειδιά </vt:lpstr>
      <vt:lpstr>Παρουσίαση του PowerPoint</vt:lpstr>
      <vt:lpstr>Μικρές αγγελίες </vt:lpstr>
      <vt:lpstr>Τα Banners </vt:lpstr>
      <vt:lpstr>Rich Media ("πλούσια μέσα") </vt:lpstr>
      <vt:lpstr>Διαφημιστικά ένθετα </vt:lpstr>
      <vt:lpstr>Η τεχνολογία Push </vt:lpstr>
      <vt:lpstr>Διαφημιστικό ρεπορτάζ </vt:lpstr>
      <vt:lpstr>Χορηγία</vt:lpstr>
      <vt:lpstr>Αποτελεσματικότητα διαφήμισης- προϋποθέσεις</vt:lpstr>
      <vt:lpstr>Παρουσίαση του PowerPoint</vt:lpstr>
      <vt:lpstr>Κατηγορίες δείγματος καταναλωτών</vt:lpstr>
      <vt:lpstr>Συμβολή διαφήμισης</vt:lpstr>
      <vt:lpstr>Παρουσίαση του PowerPoint</vt:lpstr>
      <vt:lpstr>Παρουσίαση του PowerPoint</vt:lpstr>
      <vt:lpstr> Η επιρροή της εξέλιξης marketing στη διαφήμιση</vt:lpstr>
      <vt:lpstr>Παρουσίαση του PowerPoint</vt:lpstr>
      <vt:lpstr>Διαφημιστικές πρακτικές και σημειωτικές έννοιες</vt:lpstr>
      <vt:lpstr>Σλόγκαν</vt:lpstr>
      <vt:lpstr>Η φωτογραφία </vt:lpstr>
      <vt:lpstr>Η έρευνα </vt:lpstr>
      <vt:lpstr>Η απεικόνιση των γυναικών </vt:lpstr>
      <vt:lpstr>Η απεικόνιση των ανδρών </vt:lpstr>
      <vt:lpstr>Διασημότητες στη διαφήμιση </vt:lpstr>
      <vt:lpstr>Η απεικόνιση ζευγαριών </vt:lpstr>
      <vt:lpstr>Παιδιά - Παιδικότητα </vt:lpstr>
      <vt:lpstr>Πολυτέλεια</vt:lpstr>
      <vt:lpstr>Φύση - Φυσική ζωή </vt:lpstr>
      <vt:lpstr>Το λεκτικό μήνυμα </vt:lpstr>
      <vt:lpstr>Διαδικτυακή διαφήμιση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Ο ορισμός της διαδικτυακής διαφήμισης </vt:lpstr>
      <vt:lpstr>Παρουσίαση του PowerPoint</vt:lpstr>
      <vt:lpstr>Διαφήμιση-Ανακοίνωση</vt:lpstr>
      <vt:lpstr>Παρουσίαση του PowerPoint</vt:lpstr>
      <vt:lpstr>Παρουσίαση του PowerPoint</vt:lpstr>
      <vt:lpstr>Netiquette</vt:lpstr>
      <vt:lpstr>Παρουσίαση του PowerPoint</vt:lpstr>
      <vt:lpstr>Μετέχοντες στη διαδικασία της διαφήμισης</vt:lpstr>
      <vt:lpstr>Παρουσίαση του PowerPoint</vt:lpstr>
      <vt:lpstr>Δημοφιλή είδη διαδικτυακής διαφήμισης</vt:lpstr>
      <vt:lpstr>Η ιστοσελίδα </vt:lpstr>
      <vt:lpstr>Παρουσίαση του PowerPoint</vt:lpstr>
      <vt:lpstr>Σχεδιασμός ιστοσελίδας</vt:lpstr>
      <vt:lpstr>Η εισαγωγική ιστοσελίδα (portal)  </vt:lpstr>
      <vt:lpstr>Διαφημιστικά πλαίσια (banners)</vt:lpstr>
      <vt:lpstr>Παρουσίαση του PowerPoint</vt:lpstr>
      <vt:lpstr>Τα διαφημιστικά κουμπιά </vt:lpstr>
      <vt:lpstr>Παρουσίαση του PowerPoint</vt:lpstr>
      <vt:lpstr>Τα διαφημιστικά μηνύματα πλήρους οθόνης (splash screen) </vt:lpstr>
      <vt:lpstr>Τα αναδυόμενα πλαίσια</vt:lpstr>
      <vt:lpstr>Δελτία τύπου (advertorials) -</vt:lpstr>
      <vt:lpstr>Δεσμοί υπερσύνδεσης (hyperlinks)</vt:lpstr>
      <vt:lpstr>Μηνύματα ηλεκτρονικού ταχυδρομείου (e-mail)</vt:lpstr>
      <vt:lpstr>Κατηγορίες E-mails</vt:lpstr>
      <vt:lpstr>Παρουσίαση του PowerPoint</vt:lpstr>
      <vt:lpstr>Το bubblebox </vt:lpstr>
      <vt:lpstr>Ο σχεδιασμός και η προώθηση του διαφημιστικού μηνύματος στο διαδίκτυο </vt:lpstr>
      <vt:lpstr>Βασικές αρχές διαδικτυακής διαφήμισης</vt:lpstr>
      <vt:lpstr>Στρατηγικές προσέλκυσης</vt:lpstr>
      <vt:lpstr>Παρουσίαση του PowerPoint</vt:lpstr>
      <vt:lpstr>Παρουσίαση του PowerPoint</vt:lpstr>
      <vt:lpstr>Παρουσίαση του PowerPoint</vt:lpstr>
      <vt:lpstr>Στόχοι διαδικτυακής διαφήμισης</vt:lpstr>
      <vt:lpstr>Κόστος διαδικτυακής διαφήμισης</vt:lpstr>
      <vt:lpstr>Τρόποι χρέωσης</vt:lpstr>
      <vt:lpstr>Παρουσίαση του PowerPoint</vt:lpstr>
      <vt:lpstr>Παρουσίαση του PowerPoint</vt:lpstr>
      <vt:lpstr>Παρουσίαση του PowerPoint</vt:lpstr>
      <vt:lpstr>Αποτελεσματικότητα διαδικτυακής διαφήμισης</vt:lpstr>
      <vt:lpstr>Παρουσίαση του PowerPoint</vt:lpstr>
      <vt:lpstr>Πλεονεκτήματα</vt:lpstr>
      <vt:lpstr>Παρουσίαση του PowerPoint</vt:lpstr>
      <vt:lpstr>Παρουσίαση του PowerPoint</vt:lpstr>
      <vt:lpstr>Παρουσίαση του PowerPoint</vt:lpstr>
      <vt:lpstr>Πλεονεκτήματα ιστοσελίδας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Μειονεκτήματα</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ΔΙΑΦΗΜΙΣΗ</dc:title>
  <dc:creator>admin</dc:creator>
  <cp:lastModifiedBy>admin</cp:lastModifiedBy>
  <cp:revision>45</cp:revision>
  <dcterms:created xsi:type="dcterms:W3CDTF">2022-06-25T13:54:50Z</dcterms:created>
  <dcterms:modified xsi:type="dcterms:W3CDTF">2022-06-25T18:47:04Z</dcterms:modified>
</cp:coreProperties>
</file>